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4" r:id="rId3"/>
    <p:sldId id="267" r:id="rId4"/>
    <p:sldId id="316" r:id="rId5"/>
    <p:sldId id="335" r:id="rId6"/>
    <p:sldId id="317" r:id="rId7"/>
    <p:sldId id="332" r:id="rId8"/>
    <p:sldId id="318" r:id="rId9"/>
    <p:sldId id="305" r:id="rId10"/>
    <p:sldId id="306" r:id="rId11"/>
    <p:sldId id="307" r:id="rId12"/>
    <p:sldId id="315" r:id="rId13"/>
    <p:sldId id="324" r:id="rId14"/>
    <p:sldId id="342" r:id="rId15"/>
    <p:sldId id="352" r:id="rId16"/>
    <p:sldId id="353" r:id="rId17"/>
    <p:sldId id="340" r:id="rId18"/>
    <p:sldId id="341" r:id="rId19"/>
    <p:sldId id="343" r:id="rId20"/>
    <p:sldId id="344" r:id="rId21"/>
    <p:sldId id="347" r:id="rId22"/>
    <p:sldId id="346" r:id="rId23"/>
    <p:sldId id="348" r:id="rId24"/>
    <p:sldId id="345" r:id="rId25"/>
    <p:sldId id="349" r:id="rId26"/>
    <p:sldId id="350" r:id="rId27"/>
    <p:sldId id="351" r:id="rId28"/>
    <p:sldId id="325" r:id="rId29"/>
    <p:sldId id="327" r:id="rId30"/>
    <p:sldId id="336" r:id="rId31"/>
    <p:sldId id="334" r:id="rId32"/>
    <p:sldId id="314" r:id="rId33"/>
    <p:sldId id="310" r:id="rId34"/>
    <p:sldId id="326" r:id="rId35"/>
    <p:sldId id="299" r:id="rId36"/>
    <p:sldId id="337" r:id="rId37"/>
    <p:sldId id="319" r:id="rId38"/>
    <p:sldId id="313" r:id="rId39"/>
    <p:sldId id="323" r:id="rId40"/>
    <p:sldId id="354" r:id="rId41"/>
    <p:sldId id="303" r:id="rId42"/>
    <p:sldId id="302" r:id="rId43"/>
    <p:sldId id="301" r:id="rId44"/>
    <p:sldId id="311" r:id="rId45"/>
    <p:sldId id="308" r:id="rId46"/>
    <p:sldId id="309" r:id="rId47"/>
    <p:sldId id="300" r:id="rId48"/>
    <p:sldId id="312" r:id="rId49"/>
    <p:sldId id="320" r:id="rId50"/>
    <p:sldId id="329" r:id="rId51"/>
    <p:sldId id="321" r:id="rId52"/>
    <p:sldId id="328" r:id="rId53"/>
    <p:sldId id="304" r:id="rId54"/>
    <p:sldId id="338" r:id="rId55"/>
    <p:sldId id="296" r:id="rId56"/>
    <p:sldId id="295" r:id="rId57"/>
    <p:sldId id="298" r:id="rId58"/>
    <p:sldId id="297" r:id="rId59"/>
    <p:sldId id="339" r:id="rId60"/>
    <p:sldId id="322" r:id="rId61"/>
    <p:sldId id="330" r:id="rId62"/>
    <p:sldId id="333" r:id="rId63"/>
    <p:sldId id="355" r:id="rId64"/>
    <p:sldId id="356" r:id="rId65"/>
    <p:sldId id="26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04" autoAdjust="0"/>
    <p:restoredTop sz="94660"/>
  </p:normalViewPr>
  <p:slideViewPr>
    <p:cSldViewPr snapToGrid="0">
      <p:cViewPr varScale="1">
        <p:scale>
          <a:sx n="74" d="100"/>
          <a:sy n="74" d="100"/>
        </p:scale>
        <p:origin x="64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6.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8.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4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DA7D-EE9E-B6F2-6ED1-CE22EB911A91}"/>
              </a:ext>
            </a:extLst>
          </p:cNvPr>
          <p:cNvSpPr>
            <a:spLocks noGrp="1"/>
          </p:cNvSpPr>
          <p:nvPr>
            <p:ph type="ctrTitle"/>
          </p:nvPr>
        </p:nvSpPr>
        <p:spPr>
          <a:xfrm>
            <a:off x="969826" y="168068"/>
            <a:ext cx="9888674" cy="862093"/>
          </a:xfrm>
        </p:spPr>
        <p:txBody>
          <a:bodyPr>
            <a:normAutofit/>
          </a:bodyPr>
          <a:lstStyle/>
          <a:p>
            <a:pPr algn="ctr"/>
            <a:r>
              <a:rPr lang="en-CA" b="1" dirty="0">
                <a:solidFill>
                  <a:srgbClr val="FFC000"/>
                </a:solidFill>
                <a:effectLst>
                  <a:outerShdw blurRad="38100" dist="38100" dir="2700000" algn="tl">
                    <a:srgbClr val="000000">
                      <a:alpha val="43137"/>
                    </a:srgbClr>
                  </a:outerShdw>
                </a:effectLst>
              </a:rPr>
              <a:t>NPN-NMOS</a:t>
            </a:r>
            <a:r>
              <a:rPr lang="en-CA" dirty="0"/>
              <a:t> Transistor tracer</a:t>
            </a:r>
            <a:endParaRPr lang="en-US" dirty="0"/>
          </a:p>
        </p:txBody>
      </p:sp>
      <p:sp>
        <p:nvSpPr>
          <p:cNvPr id="3" name="Subtitle 2">
            <a:extLst>
              <a:ext uri="{FF2B5EF4-FFF2-40B4-BE49-F238E27FC236}">
                <a16:creationId xmlns:a16="http://schemas.microsoft.com/office/drawing/2014/main" id="{C68A412C-3651-56E2-57D3-B76EA4B50033}"/>
              </a:ext>
            </a:extLst>
          </p:cNvPr>
          <p:cNvSpPr>
            <a:spLocks noGrp="1"/>
          </p:cNvSpPr>
          <p:nvPr>
            <p:ph type="subTitle" idx="1"/>
          </p:nvPr>
        </p:nvSpPr>
        <p:spPr>
          <a:xfrm>
            <a:off x="2185047" y="1070339"/>
            <a:ext cx="7458232" cy="862092"/>
          </a:xfrm>
        </p:spPr>
        <p:txBody>
          <a:bodyPr>
            <a:normAutofit fontScale="92500" lnSpcReduction="10000"/>
          </a:bodyPr>
          <a:lstStyle/>
          <a:p>
            <a:pPr algn="ctr"/>
            <a:r>
              <a:rPr lang="en-CA" sz="2400" dirty="0"/>
              <a:t>Dave Ve3OOI</a:t>
            </a:r>
          </a:p>
          <a:p>
            <a:pPr algn="ctr"/>
            <a:r>
              <a:rPr lang="en-CA" sz="2400" dirty="0"/>
              <a:t>march 2023</a:t>
            </a:r>
            <a:endParaRPr lang="en-US" sz="2400" dirty="0"/>
          </a:p>
        </p:txBody>
      </p:sp>
      <p:pic>
        <p:nvPicPr>
          <p:cNvPr id="4" name="Picture 3">
            <a:extLst>
              <a:ext uri="{FF2B5EF4-FFF2-40B4-BE49-F238E27FC236}">
                <a16:creationId xmlns:a16="http://schemas.microsoft.com/office/drawing/2014/main" id="{1F2C5F90-84C2-3F8A-6D61-E0472422AB49}"/>
              </a:ext>
            </a:extLst>
          </p:cNvPr>
          <p:cNvPicPr>
            <a:picLocks noChangeAspect="1"/>
          </p:cNvPicPr>
          <p:nvPr/>
        </p:nvPicPr>
        <p:blipFill>
          <a:blip r:embed="rId2"/>
          <a:stretch>
            <a:fillRect/>
          </a:stretch>
        </p:blipFill>
        <p:spPr>
          <a:xfrm>
            <a:off x="167471" y="1927432"/>
            <a:ext cx="4762500" cy="4762500"/>
          </a:xfrm>
          <a:prstGeom prst="rect">
            <a:avLst/>
          </a:prstGeom>
        </p:spPr>
      </p:pic>
      <p:pic>
        <p:nvPicPr>
          <p:cNvPr id="6" name="Picture 5">
            <a:extLst>
              <a:ext uri="{FF2B5EF4-FFF2-40B4-BE49-F238E27FC236}">
                <a16:creationId xmlns:a16="http://schemas.microsoft.com/office/drawing/2014/main" id="{D9A34F6E-A69B-437D-B1F0-F5DEBD779B5C}"/>
              </a:ext>
            </a:extLst>
          </p:cNvPr>
          <p:cNvPicPr>
            <a:picLocks noChangeAspect="1"/>
          </p:cNvPicPr>
          <p:nvPr/>
        </p:nvPicPr>
        <p:blipFill>
          <a:blip r:embed="rId3"/>
          <a:stretch>
            <a:fillRect/>
          </a:stretch>
        </p:blipFill>
        <p:spPr>
          <a:xfrm>
            <a:off x="8109543" y="1972609"/>
            <a:ext cx="3794819" cy="4762499"/>
          </a:xfrm>
          <a:prstGeom prst="rect">
            <a:avLst/>
          </a:prstGeom>
        </p:spPr>
      </p:pic>
      <p:sp>
        <p:nvSpPr>
          <p:cNvPr id="7" name="TextBox 6">
            <a:extLst>
              <a:ext uri="{FF2B5EF4-FFF2-40B4-BE49-F238E27FC236}">
                <a16:creationId xmlns:a16="http://schemas.microsoft.com/office/drawing/2014/main" id="{4C512B83-4907-8F7D-F377-D69025DBE8FD}"/>
              </a:ext>
            </a:extLst>
          </p:cNvPr>
          <p:cNvSpPr txBox="1"/>
          <p:nvPr/>
        </p:nvSpPr>
        <p:spPr>
          <a:xfrm>
            <a:off x="8138093" y="1972609"/>
            <a:ext cx="3737717" cy="1477328"/>
          </a:xfrm>
          <a:prstGeom prst="rect">
            <a:avLst/>
          </a:prstGeom>
          <a:noFill/>
        </p:spPr>
        <p:txBody>
          <a:bodyPr wrap="square">
            <a:spAutoFit/>
          </a:bodyPr>
          <a:lstStyle/>
          <a:p>
            <a:r>
              <a:rPr lang="en-US" b="1" dirty="0">
                <a:solidFill>
                  <a:srgbClr val="FFFF00"/>
                </a:solidFill>
                <a:effectLst>
                  <a:outerShdw blurRad="38100" dist="38100" dir="2700000" algn="tl">
                    <a:srgbClr val="000000">
                      <a:alpha val="43137"/>
                    </a:srgbClr>
                  </a:outerShdw>
                </a:effectLst>
              </a:rPr>
              <a:t>“I have not failed.  I’ve just  found 10,000 ways that won’t work"  </a:t>
            </a:r>
          </a:p>
          <a:p>
            <a:endParaRPr lang="en-US" b="1" dirty="0">
              <a:solidFill>
                <a:srgbClr val="FFFF00"/>
              </a:solidFill>
              <a:effectLst>
                <a:outerShdw blurRad="38100" dist="38100" dir="2700000" algn="tl">
                  <a:srgbClr val="000000">
                    <a:alpha val="43137"/>
                  </a:srgbClr>
                </a:outerShdw>
              </a:effectLst>
            </a:endParaRPr>
          </a:p>
          <a:p>
            <a:r>
              <a:rPr lang="en-US" b="1" dirty="0">
                <a:solidFill>
                  <a:srgbClr val="FFFF00"/>
                </a:solidFill>
                <a:effectLst>
                  <a:outerShdw blurRad="38100" dist="38100" dir="2700000" algn="tl">
                    <a:srgbClr val="000000">
                      <a:alpha val="43137"/>
                    </a:srgbClr>
                  </a:outerShdw>
                </a:effectLst>
              </a:rPr>
              <a:t>Thomas Edison</a:t>
            </a:r>
          </a:p>
          <a:p>
            <a:endParaRPr lang="en-US" b="1" dirty="0">
              <a:solidFill>
                <a:srgbClr val="FFFF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36BDA75-4AB5-78F7-2103-88D6B8F7DF1A}"/>
              </a:ext>
            </a:extLst>
          </p:cNvPr>
          <p:cNvSpPr txBox="1"/>
          <p:nvPr/>
        </p:nvSpPr>
        <p:spPr>
          <a:xfrm>
            <a:off x="5540950" y="5766602"/>
            <a:ext cx="1986164" cy="923330"/>
          </a:xfrm>
          <a:prstGeom prst="rect">
            <a:avLst/>
          </a:prstGeom>
          <a:noFill/>
        </p:spPr>
        <p:txBody>
          <a:bodyPr wrap="square" rtlCol="0">
            <a:spAutoFit/>
          </a:bodyPr>
          <a:lstStyle/>
          <a:p>
            <a:pPr algn="ctr"/>
            <a:r>
              <a:rPr lang="en-US" dirty="0">
                <a:solidFill>
                  <a:srgbClr val="FFC000"/>
                </a:solidFill>
              </a:rPr>
              <a:t>This Project is a Textbook Example of Making Mistakes</a:t>
            </a:r>
          </a:p>
        </p:txBody>
      </p:sp>
    </p:spTree>
    <p:extLst>
      <p:ext uri="{BB962C8B-B14F-4D97-AF65-F5344CB8AC3E}">
        <p14:creationId xmlns:p14="http://schemas.microsoft.com/office/powerpoint/2010/main" val="1147790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548727" y="38589"/>
            <a:ext cx="10131425" cy="798490"/>
          </a:xfrm>
        </p:spPr>
        <p:txBody>
          <a:bodyPr>
            <a:normAutofit fontScale="90000"/>
          </a:bodyPr>
          <a:lstStyle/>
          <a:p>
            <a:r>
              <a:rPr lang="en-US" sz="4400" dirty="0"/>
              <a:t>Microcontroller console: connection</a:t>
            </a:r>
          </a:p>
        </p:txBody>
      </p:sp>
      <p:pic>
        <p:nvPicPr>
          <p:cNvPr id="5" name="Picture 4">
            <a:extLst>
              <a:ext uri="{FF2B5EF4-FFF2-40B4-BE49-F238E27FC236}">
                <a16:creationId xmlns:a16="http://schemas.microsoft.com/office/drawing/2014/main" id="{08962C8F-2BF3-1293-10CC-9F4C49D0FF25}"/>
              </a:ext>
            </a:extLst>
          </p:cNvPr>
          <p:cNvPicPr>
            <a:picLocks noChangeAspect="1"/>
          </p:cNvPicPr>
          <p:nvPr/>
        </p:nvPicPr>
        <p:blipFill>
          <a:blip r:embed="rId2"/>
          <a:stretch>
            <a:fillRect/>
          </a:stretch>
        </p:blipFill>
        <p:spPr>
          <a:xfrm>
            <a:off x="365742" y="916477"/>
            <a:ext cx="6344773" cy="5765152"/>
          </a:xfrm>
          <a:prstGeom prst="rect">
            <a:avLst/>
          </a:prstGeom>
        </p:spPr>
      </p:pic>
      <p:sp>
        <p:nvSpPr>
          <p:cNvPr id="11" name="Oval 10">
            <a:extLst>
              <a:ext uri="{FF2B5EF4-FFF2-40B4-BE49-F238E27FC236}">
                <a16:creationId xmlns:a16="http://schemas.microsoft.com/office/drawing/2014/main" id="{5D58337F-09C0-E1EE-074B-B88832E8A997}"/>
              </a:ext>
            </a:extLst>
          </p:cNvPr>
          <p:cNvSpPr/>
          <p:nvPr/>
        </p:nvSpPr>
        <p:spPr>
          <a:xfrm>
            <a:off x="825910" y="1415845"/>
            <a:ext cx="3097161" cy="206478"/>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FC888D3-5ED0-C657-4B9A-F9B18CE8C0A1}"/>
              </a:ext>
            </a:extLst>
          </p:cNvPr>
          <p:cNvCxnSpPr>
            <a:cxnSpLocks/>
          </p:cNvCxnSpPr>
          <p:nvPr/>
        </p:nvCxnSpPr>
        <p:spPr>
          <a:xfrm flipH="1">
            <a:off x="3923071" y="1051965"/>
            <a:ext cx="4549007" cy="46711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a:extLst>
              <a:ext uri="{FF2B5EF4-FFF2-40B4-BE49-F238E27FC236}">
                <a16:creationId xmlns:a16="http://schemas.microsoft.com/office/drawing/2014/main" id="{5BE37D8D-F25D-433D-D290-D3D0ED17EDE7}"/>
              </a:ext>
            </a:extLst>
          </p:cNvPr>
          <p:cNvSpPr txBox="1"/>
          <p:nvPr/>
        </p:nvSpPr>
        <p:spPr>
          <a:xfrm>
            <a:off x="8439474" y="759577"/>
            <a:ext cx="3589933" cy="584775"/>
          </a:xfrm>
          <a:prstGeom prst="rect">
            <a:avLst/>
          </a:prstGeom>
          <a:noFill/>
        </p:spPr>
        <p:txBody>
          <a:bodyPr wrap="square" rtlCol="0">
            <a:spAutoFit/>
          </a:bodyPr>
          <a:lstStyle/>
          <a:p>
            <a:r>
              <a:rPr lang="en-US" sz="1600" dirty="0"/>
              <a:t>Enter command to be sent to </a:t>
            </a:r>
            <a:r>
              <a:rPr lang="en-US" sz="1600" dirty="0" err="1"/>
              <a:t>uC</a:t>
            </a:r>
            <a:r>
              <a:rPr lang="en-US" sz="1600" dirty="0"/>
              <a:t> </a:t>
            </a:r>
          </a:p>
          <a:p>
            <a:r>
              <a:rPr lang="en-US" sz="1600" dirty="0"/>
              <a:t>(same as Arduino Serial Console) </a:t>
            </a:r>
          </a:p>
        </p:txBody>
      </p:sp>
      <p:sp>
        <p:nvSpPr>
          <p:cNvPr id="16" name="Oval 15">
            <a:extLst>
              <a:ext uri="{FF2B5EF4-FFF2-40B4-BE49-F238E27FC236}">
                <a16:creationId xmlns:a16="http://schemas.microsoft.com/office/drawing/2014/main" id="{4925C310-9BC7-1807-B2D5-B0088F6FECC6}"/>
              </a:ext>
            </a:extLst>
          </p:cNvPr>
          <p:cNvSpPr/>
          <p:nvPr/>
        </p:nvSpPr>
        <p:spPr>
          <a:xfrm>
            <a:off x="440967" y="1915212"/>
            <a:ext cx="3835198" cy="70696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2226D25-BAB6-E127-ED0F-D939D584F47B}"/>
              </a:ext>
            </a:extLst>
          </p:cNvPr>
          <p:cNvCxnSpPr>
            <a:cxnSpLocks/>
          </p:cNvCxnSpPr>
          <p:nvPr/>
        </p:nvCxnSpPr>
        <p:spPr>
          <a:xfrm flipH="1">
            <a:off x="4276165" y="1654572"/>
            <a:ext cx="4195913" cy="63753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9" name="TextBox 18">
            <a:extLst>
              <a:ext uri="{FF2B5EF4-FFF2-40B4-BE49-F238E27FC236}">
                <a16:creationId xmlns:a16="http://schemas.microsoft.com/office/drawing/2014/main" id="{68BA6A50-B1E1-13A2-0151-347AAEDBFA1D}"/>
              </a:ext>
            </a:extLst>
          </p:cNvPr>
          <p:cNvSpPr txBox="1"/>
          <p:nvPr/>
        </p:nvSpPr>
        <p:spPr>
          <a:xfrm>
            <a:off x="8472078" y="1362184"/>
            <a:ext cx="3589933" cy="338554"/>
          </a:xfrm>
          <a:prstGeom prst="rect">
            <a:avLst/>
          </a:prstGeom>
          <a:noFill/>
        </p:spPr>
        <p:txBody>
          <a:bodyPr wrap="square" rtlCol="0">
            <a:spAutoFit/>
          </a:bodyPr>
          <a:lstStyle/>
          <a:p>
            <a:r>
              <a:rPr lang="en-US" sz="1600" dirty="0"/>
              <a:t>Serial Ports available to connect to</a:t>
            </a:r>
          </a:p>
        </p:txBody>
      </p:sp>
      <p:sp>
        <p:nvSpPr>
          <p:cNvPr id="20" name="Oval 19">
            <a:extLst>
              <a:ext uri="{FF2B5EF4-FFF2-40B4-BE49-F238E27FC236}">
                <a16:creationId xmlns:a16="http://schemas.microsoft.com/office/drawing/2014/main" id="{0B424B02-B2E9-1AAC-2305-D3B6ACFFBDA1}"/>
              </a:ext>
            </a:extLst>
          </p:cNvPr>
          <p:cNvSpPr/>
          <p:nvPr/>
        </p:nvSpPr>
        <p:spPr>
          <a:xfrm>
            <a:off x="3523504" y="6018424"/>
            <a:ext cx="967814" cy="63753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CC7A94B-45C5-8DAB-8916-B91B4D8F0E87}"/>
              </a:ext>
            </a:extLst>
          </p:cNvPr>
          <p:cNvCxnSpPr>
            <a:cxnSpLocks/>
          </p:cNvCxnSpPr>
          <p:nvPr/>
        </p:nvCxnSpPr>
        <p:spPr>
          <a:xfrm flipH="1">
            <a:off x="4007411" y="2138374"/>
            <a:ext cx="4464667" cy="386874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TextBox 22">
            <a:extLst>
              <a:ext uri="{FF2B5EF4-FFF2-40B4-BE49-F238E27FC236}">
                <a16:creationId xmlns:a16="http://schemas.microsoft.com/office/drawing/2014/main" id="{7A1BB4B8-1C6B-0469-CA1E-86EBB20BB3AF}"/>
              </a:ext>
            </a:extLst>
          </p:cNvPr>
          <p:cNvSpPr txBox="1"/>
          <p:nvPr/>
        </p:nvSpPr>
        <p:spPr>
          <a:xfrm>
            <a:off x="8472077" y="1973338"/>
            <a:ext cx="3589933" cy="338554"/>
          </a:xfrm>
          <a:prstGeom prst="rect">
            <a:avLst/>
          </a:prstGeom>
          <a:noFill/>
        </p:spPr>
        <p:txBody>
          <a:bodyPr wrap="square" rtlCol="0">
            <a:spAutoFit/>
          </a:bodyPr>
          <a:lstStyle/>
          <a:p>
            <a:r>
              <a:rPr lang="en-US" sz="1600" dirty="0"/>
              <a:t>Select com port from drop down</a:t>
            </a:r>
          </a:p>
        </p:txBody>
      </p:sp>
      <p:cxnSp>
        <p:nvCxnSpPr>
          <p:cNvPr id="24" name="Straight Arrow Connector 23">
            <a:extLst>
              <a:ext uri="{FF2B5EF4-FFF2-40B4-BE49-F238E27FC236}">
                <a16:creationId xmlns:a16="http://schemas.microsoft.com/office/drawing/2014/main" id="{70AE9459-253D-5946-1B20-F67E0A7C75D4}"/>
              </a:ext>
            </a:extLst>
          </p:cNvPr>
          <p:cNvCxnSpPr>
            <a:cxnSpLocks/>
          </p:cNvCxnSpPr>
          <p:nvPr/>
        </p:nvCxnSpPr>
        <p:spPr>
          <a:xfrm flipH="1">
            <a:off x="5910568" y="3090595"/>
            <a:ext cx="2561509" cy="294170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5" name="Oval 24">
            <a:extLst>
              <a:ext uri="{FF2B5EF4-FFF2-40B4-BE49-F238E27FC236}">
                <a16:creationId xmlns:a16="http://schemas.microsoft.com/office/drawing/2014/main" id="{CD2F51DD-76DD-CFE2-470E-DA6EEE978B78}"/>
              </a:ext>
            </a:extLst>
          </p:cNvPr>
          <p:cNvSpPr/>
          <p:nvPr/>
        </p:nvSpPr>
        <p:spPr>
          <a:xfrm>
            <a:off x="5417057" y="6025608"/>
            <a:ext cx="967814" cy="63753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1418334-4CB9-A01B-35B4-2913783A1248}"/>
              </a:ext>
            </a:extLst>
          </p:cNvPr>
          <p:cNvSpPr txBox="1"/>
          <p:nvPr/>
        </p:nvSpPr>
        <p:spPr>
          <a:xfrm>
            <a:off x="8472077" y="2410974"/>
            <a:ext cx="3589933" cy="338554"/>
          </a:xfrm>
          <a:prstGeom prst="rect">
            <a:avLst/>
          </a:prstGeom>
          <a:noFill/>
        </p:spPr>
        <p:txBody>
          <a:bodyPr wrap="square" rtlCol="0">
            <a:spAutoFit/>
          </a:bodyPr>
          <a:lstStyle/>
          <a:p>
            <a:r>
              <a:rPr lang="en-US" sz="1600" dirty="0"/>
              <a:t>Select baud rate from drop down box</a:t>
            </a:r>
          </a:p>
        </p:txBody>
      </p:sp>
      <p:sp>
        <p:nvSpPr>
          <p:cNvPr id="28" name="Oval 27">
            <a:extLst>
              <a:ext uri="{FF2B5EF4-FFF2-40B4-BE49-F238E27FC236}">
                <a16:creationId xmlns:a16="http://schemas.microsoft.com/office/drawing/2014/main" id="{57E796CB-ECAC-72AF-A03E-2D95CE42AD03}"/>
              </a:ext>
            </a:extLst>
          </p:cNvPr>
          <p:cNvSpPr/>
          <p:nvPr/>
        </p:nvSpPr>
        <p:spPr>
          <a:xfrm>
            <a:off x="4470281" y="6004230"/>
            <a:ext cx="967814" cy="63753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D7232AEB-B767-8294-55CA-C8B8A8F63766}"/>
              </a:ext>
            </a:extLst>
          </p:cNvPr>
          <p:cNvCxnSpPr>
            <a:cxnSpLocks/>
            <a:stCxn id="27" idx="1"/>
          </p:cNvCxnSpPr>
          <p:nvPr/>
        </p:nvCxnSpPr>
        <p:spPr>
          <a:xfrm flipH="1">
            <a:off x="5015753" y="2580251"/>
            <a:ext cx="3456324" cy="3412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3" name="TextBox 32">
            <a:extLst>
              <a:ext uri="{FF2B5EF4-FFF2-40B4-BE49-F238E27FC236}">
                <a16:creationId xmlns:a16="http://schemas.microsoft.com/office/drawing/2014/main" id="{60951BCC-C308-E00F-31EF-733B96F72AC8}"/>
              </a:ext>
            </a:extLst>
          </p:cNvPr>
          <p:cNvSpPr txBox="1"/>
          <p:nvPr/>
        </p:nvSpPr>
        <p:spPr>
          <a:xfrm>
            <a:off x="8472077" y="2889301"/>
            <a:ext cx="3589933" cy="584775"/>
          </a:xfrm>
          <a:prstGeom prst="rect">
            <a:avLst/>
          </a:prstGeom>
          <a:noFill/>
        </p:spPr>
        <p:txBody>
          <a:bodyPr wrap="square" rtlCol="0">
            <a:spAutoFit/>
          </a:bodyPr>
          <a:lstStyle/>
          <a:p>
            <a:r>
              <a:rPr lang="en-US" sz="1600" dirty="0"/>
              <a:t>Select the “connect” checkbox to connect to the </a:t>
            </a:r>
            <a:r>
              <a:rPr lang="en-US" sz="1600" dirty="0" err="1"/>
              <a:t>uC</a:t>
            </a:r>
            <a:endParaRPr lang="en-US" sz="1600" dirty="0"/>
          </a:p>
        </p:txBody>
      </p:sp>
    </p:spTree>
    <p:extLst>
      <p:ext uri="{BB962C8B-B14F-4D97-AF65-F5344CB8AC3E}">
        <p14:creationId xmlns:p14="http://schemas.microsoft.com/office/powerpoint/2010/main" val="293112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5B748-3E04-DC05-BEBD-61DA17B32666}"/>
              </a:ext>
            </a:extLst>
          </p:cNvPr>
          <p:cNvPicPr>
            <a:picLocks noChangeAspect="1"/>
          </p:cNvPicPr>
          <p:nvPr/>
        </p:nvPicPr>
        <p:blipFill>
          <a:blip r:embed="rId2"/>
          <a:stretch>
            <a:fillRect/>
          </a:stretch>
        </p:blipFill>
        <p:spPr>
          <a:xfrm>
            <a:off x="162593" y="806703"/>
            <a:ext cx="6521542" cy="5919065"/>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548727" y="38589"/>
            <a:ext cx="10131425" cy="798490"/>
          </a:xfrm>
        </p:spPr>
        <p:txBody>
          <a:bodyPr>
            <a:normAutofit/>
          </a:bodyPr>
          <a:lstStyle/>
          <a:p>
            <a:r>
              <a:rPr lang="en-US" sz="4400" dirty="0"/>
              <a:t>Microcontroller console: usage</a:t>
            </a:r>
          </a:p>
        </p:txBody>
      </p:sp>
      <p:sp>
        <p:nvSpPr>
          <p:cNvPr id="11" name="Oval 10">
            <a:extLst>
              <a:ext uri="{FF2B5EF4-FFF2-40B4-BE49-F238E27FC236}">
                <a16:creationId xmlns:a16="http://schemas.microsoft.com/office/drawing/2014/main" id="{5D58337F-09C0-E1EE-074B-B88832E8A997}"/>
              </a:ext>
            </a:extLst>
          </p:cNvPr>
          <p:cNvSpPr/>
          <p:nvPr/>
        </p:nvSpPr>
        <p:spPr>
          <a:xfrm>
            <a:off x="29850" y="2292105"/>
            <a:ext cx="3393514" cy="798490"/>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FC888D3-5ED0-C657-4B9A-F9B18CE8C0A1}"/>
              </a:ext>
            </a:extLst>
          </p:cNvPr>
          <p:cNvCxnSpPr>
            <a:cxnSpLocks/>
          </p:cNvCxnSpPr>
          <p:nvPr/>
        </p:nvCxnSpPr>
        <p:spPr>
          <a:xfrm flipH="1">
            <a:off x="3423364" y="1051965"/>
            <a:ext cx="5048714" cy="147469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a:extLst>
              <a:ext uri="{FF2B5EF4-FFF2-40B4-BE49-F238E27FC236}">
                <a16:creationId xmlns:a16="http://schemas.microsoft.com/office/drawing/2014/main" id="{5BE37D8D-F25D-433D-D290-D3D0ED17EDE7}"/>
              </a:ext>
            </a:extLst>
          </p:cNvPr>
          <p:cNvSpPr txBox="1"/>
          <p:nvPr/>
        </p:nvSpPr>
        <p:spPr>
          <a:xfrm>
            <a:off x="8439474" y="759577"/>
            <a:ext cx="3589933" cy="338554"/>
          </a:xfrm>
          <a:prstGeom prst="rect">
            <a:avLst/>
          </a:prstGeom>
          <a:noFill/>
        </p:spPr>
        <p:txBody>
          <a:bodyPr wrap="square" rtlCol="0">
            <a:spAutoFit/>
          </a:bodyPr>
          <a:lstStyle/>
          <a:p>
            <a:r>
              <a:rPr lang="en-US" sz="1600" dirty="0"/>
              <a:t>Connection successful message</a:t>
            </a:r>
          </a:p>
        </p:txBody>
      </p:sp>
      <p:sp>
        <p:nvSpPr>
          <p:cNvPr id="19" name="TextBox 18">
            <a:extLst>
              <a:ext uri="{FF2B5EF4-FFF2-40B4-BE49-F238E27FC236}">
                <a16:creationId xmlns:a16="http://schemas.microsoft.com/office/drawing/2014/main" id="{68BA6A50-B1E1-13A2-0151-347AAEDBFA1D}"/>
              </a:ext>
            </a:extLst>
          </p:cNvPr>
          <p:cNvSpPr txBox="1"/>
          <p:nvPr/>
        </p:nvSpPr>
        <p:spPr>
          <a:xfrm>
            <a:off x="8472077" y="1155970"/>
            <a:ext cx="3589933" cy="584775"/>
          </a:xfrm>
          <a:prstGeom prst="rect">
            <a:avLst/>
          </a:prstGeom>
          <a:noFill/>
        </p:spPr>
        <p:txBody>
          <a:bodyPr wrap="square" rtlCol="0">
            <a:spAutoFit/>
          </a:bodyPr>
          <a:lstStyle/>
          <a:p>
            <a:r>
              <a:rPr lang="en-US" sz="1600" dirty="0"/>
              <a:t>Text from </a:t>
            </a:r>
            <a:r>
              <a:rPr lang="en-US" sz="1600" dirty="0" err="1"/>
              <a:t>uC</a:t>
            </a:r>
            <a:r>
              <a:rPr lang="en-US" sz="1600" dirty="0"/>
              <a:t> is black.  Text from program is blue</a:t>
            </a:r>
          </a:p>
        </p:txBody>
      </p:sp>
      <p:sp>
        <p:nvSpPr>
          <p:cNvPr id="20" name="Oval 19">
            <a:extLst>
              <a:ext uri="{FF2B5EF4-FFF2-40B4-BE49-F238E27FC236}">
                <a16:creationId xmlns:a16="http://schemas.microsoft.com/office/drawing/2014/main" id="{0B424B02-B2E9-1AAC-2305-D3B6ACFFBDA1}"/>
              </a:ext>
            </a:extLst>
          </p:cNvPr>
          <p:cNvSpPr/>
          <p:nvPr/>
        </p:nvSpPr>
        <p:spPr>
          <a:xfrm>
            <a:off x="715509" y="6043406"/>
            <a:ext cx="1448142" cy="63753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CC7A94B-45C5-8DAB-8916-B91B4D8F0E87}"/>
              </a:ext>
            </a:extLst>
          </p:cNvPr>
          <p:cNvCxnSpPr>
            <a:cxnSpLocks/>
          </p:cNvCxnSpPr>
          <p:nvPr/>
        </p:nvCxnSpPr>
        <p:spPr>
          <a:xfrm flipH="1">
            <a:off x="3523504" y="1439198"/>
            <a:ext cx="4955597" cy="195133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TextBox 22">
            <a:extLst>
              <a:ext uri="{FF2B5EF4-FFF2-40B4-BE49-F238E27FC236}">
                <a16:creationId xmlns:a16="http://schemas.microsoft.com/office/drawing/2014/main" id="{7A1BB4B8-1C6B-0469-CA1E-86EBB20BB3AF}"/>
              </a:ext>
            </a:extLst>
          </p:cNvPr>
          <p:cNvSpPr txBox="1"/>
          <p:nvPr/>
        </p:nvSpPr>
        <p:spPr>
          <a:xfrm>
            <a:off x="8472077" y="1973338"/>
            <a:ext cx="3589933" cy="584775"/>
          </a:xfrm>
          <a:prstGeom prst="rect">
            <a:avLst/>
          </a:prstGeom>
          <a:noFill/>
        </p:spPr>
        <p:txBody>
          <a:bodyPr wrap="square" rtlCol="0">
            <a:spAutoFit/>
          </a:bodyPr>
          <a:lstStyle/>
          <a:p>
            <a:r>
              <a:rPr lang="en-US" sz="1600" dirty="0"/>
              <a:t>Select if you want to save data to a csv file or plot the data</a:t>
            </a:r>
          </a:p>
        </p:txBody>
      </p:sp>
      <p:cxnSp>
        <p:nvCxnSpPr>
          <p:cNvPr id="24" name="Straight Arrow Connector 23">
            <a:extLst>
              <a:ext uri="{FF2B5EF4-FFF2-40B4-BE49-F238E27FC236}">
                <a16:creationId xmlns:a16="http://schemas.microsoft.com/office/drawing/2014/main" id="{70AE9459-253D-5946-1B20-F67E0A7C75D4}"/>
              </a:ext>
            </a:extLst>
          </p:cNvPr>
          <p:cNvCxnSpPr>
            <a:cxnSpLocks/>
            <a:stCxn id="27" idx="1"/>
          </p:cNvCxnSpPr>
          <p:nvPr/>
        </p:nvCxnSpPr>
        <p:spPr>
          <a:xfrm flipH="1">
            <a:off x="2841872" y="2869921"/>
            <a:ext cx="5630205" cy="319369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7" name="TextBox 26">
            <a:extLst>
              <a:ext uri="{FF2B5EF4-FFF2-40B4-BE49-F238E27FC236}">
                <a16:creationId xmlns:a16="http://schemas.microsoft.com/office/drawing/2014/main" id="{71418334-4CB9-A01B-35B4-2913783A1248}"/>
              </a:ext>
            </a:extLst>
          </p:cNvPr>
          <p:cNvSpPr txBox="1"/>
          <p:nvPr/>
        </p:nvSpPr>
        <p:spPr>
          <a:xfrm>
            <a:off x="8472077" y="2577533"/>
            <a:ext cx="3589933" cy="584775"/>
          </a:xfrm>
          <a:prstGeom prst="rect">
            <a:avLst/>
          </a:prstGeom>
          <a:noFill/>
        </p:spPr>
        <p:txBody>
          <a:bodyPr wrap="square" rtlCol="0">
            <a:spAutoFit/>
          </a:bodyPr>
          <a:lstStyle/>
          <a:p>
            <a:r>
              <a:rPr lang="en-US" sz="1600" dirty="0"/>
              <a:t>Select the type of plot or the data series to save to csv file</a:t>
            </a:r>
          </a:p>
        </p:txBody>
      </p:sp>
      <p:sp>
        <p:nvSpPr>
          <p:cNvPr id="28" name="Oval 27">
            <a:extLst>
              <a:ext uri="{FF2B5EF4-FFF2-40B4-BE49-F238E27FC236}">
                <a16:creationId xmlns:a16="http://schemas.microsoft.com/office/drawing/2014/main" id="{57E796CB-ECAC-72AF-A03E-2D95CE42AD03}"/>
              </a:ext>
            </a:extLst>
          </p:cNvPr>
          <p:cNvSpPr/>
          <p:nvPr/>
        </p:nvSpPr>
        <p:spPr>
          <a:xfrm>
            <a:off x="2089808" y="6043405"/>
            <a:ext cx="967814" cy="63753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D7232AEB-B767-8294-55CA-C8B8A8F63766}"/>
              </a:ext>
            </a:extLst>
          </p:cNvPr>
          <p:cNvCxnSpPr>
            <a:cxnSpLocks/>
            <a:stCxn id="23" idx="1"/>
          </p:cNvCxnSpPr>
          <p:nvPr/>
        </p:nvCxnSpPr>
        <p:spPr>
          <a:xfrm flipH="1">
            <a:off x="1491251" y="2265726"/>
            <a:ext cx="6980826" cy="37665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3" name="TextBox 32">
            <a:extLst>
              <a:ext uri="{FF2B5EF4-FFF2-40B4-BE49-F238E27FC236}">
                <a16:creationId xmlns:a16="http://schemas.microsoft.com/office/drawing/2014/main" id="{60951BCC-C308-E00F-31EF-733B96F72AC8}"/>
              </a:ext>
            </a:extLst>
          </p:cNvPr>
          <p:cNvSpPr txBox="1"/>
          <p:nvPr/>
        </p:nvSpPr>
        <p:spPr>
          <a:xfrm>
            <a:off x="8470966" y="3415578"/>
            <a:ext cx="3589933" cy="1077218"/>
          </a:xfrm>
          <a:prstGeom prst="rect">
            <a:avLst/>
          </a:prstGeom>
          <a:noFill/>
        </p:spPr>
        <p:txBody>
          <a:bodyPr wrap="square" rtlCol="0">
            <a:spAutoFit/>
          </a:bodyPr>
          <a:lstStyle/>
          <a:p>
            <a:r>
              <a:rPr lang="en-US" sz="1600" dirty="0"/>
              <a:t>When data has been successfully captures, the “GO” button will be enabled and you can press “GO” to generate the plot or save the csv file</a:t>
            </a:r>
          </a:p>
        </p:txBody>
      </p:sp>
      <p:sp>
        <p:nvSpPr>
          <p:cNvPr id="7" name="Oval 6">
            <a:extLst>
              <a:ext uri="{FF2B5EF4-FFF2-40B4-BE49-F238E27FC236}">
                <a16:creationId xmlns:a16="http://schemas.microsoft.com/office/drawing/2014/main" id="{7883F1EE-4833-4E1D-5CD3-3C788DFCBEB2}"/>
              </a:ext>
            </a:extLst>
          </p:cNvPr>
          <p:cNvSpPr/>
          <p:nvPr/>
        </p:nvSpPr>
        <p:spPr>
          <a:xfrm>
            <a:off x="15318" y="2991283"/>
            <a:ext cx="3393514" cy="798490"/>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1AB1D92-C830-2B64-6FE3-84C2CB23BCF2}"/>
              </a:ext>
            </a:extLst>
          </p:cNvPr>
          <p:cNvCxnSpPr>
            <a:cxnSpLocks/>
            <a:stCxn id="33" idx="1"/>
          </p:cNvCxnSpPr>
          <p:nvPr/>
        </p:nvCxnSpPr>
        <p:spPr>
          <a:xfrm flipH="1">
            <a:off x="3408832" y="3954187"/>
            <a:ext cx="5062134" cy="233138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97482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CBCF-154C-69D7-BC08-F84517A6496F}"/>
              </a:ext>
            </a:extLst>
          </p:cNvPr>
          <p:cNvSpPr>
            <a:spLocks noGrp="1"/>
          </p:cNvSpPr>
          <p:nvPr>
            <p:ph type="title"/>
          </p:nvPr>
        </p:nvSpPr>
        <p:spPr>
          <a:xfrm>
            <a:off x="582770" y="123646"/>
            <a:ext cx="10131425" cy="678287"/>
          </a:xfrm>
        </p:spPr>
        <p:txBody>
          <a:bodyPr/>
          <a:lstStyle/>
          <a:p>
            <a:r>
              <a:rPr lang="en-US" dirty="0"/>
              <a:t>HOW it works</a:t>
            </a:r>
          </a:p>
        </p:txBody>
      </p:sp>
      <p:sp>
        <p:nvSpPr>
          <p:cNvPr id="6" name="TextBox 5">
            <a:extLst>
              <a:ext uri="{FF2B5EF4-FFF2-40B4-BE49-F238E27FC236}">
                <a16:creationId xmlns:a16="http://schemas.microsoft.com/office/drawing/2014/main" id="{98AD2D50-F336-6FAD-F96B-D2B93D1B4AA3}"/>
              </a:ext>
            </a:extLst>
          </p:cNvPr>
          <p:cNvSpPr txBox="1"/>
          <p:nvPr/>
        </p:nvSpPr>
        <p:spPr>
          <a:xfrm>
            <a:off x="4093449" y="609600"/>
            <a:ext cx="3515706" cy="6124754"/>
          </a:xfrm>
          <a:prstGeom prst="rect">
            <a:avLst/>
          </a:prstGeom>
          <a:noFill/>
        </p:spPr>
        <p:txBody>
          <a:bodyPr wrap="none" rtlCol="0">
            <a:spAutoFit/>
          </a:bodyPr>
          <a:lstStyle/>
          <a:p>
            <a:r>
              <a:rPr lang="en-US" sz="1400" dirty="0"/>
              <a:t>:&gt; tni32</a:t>
            </a:r>
          </a:p>
          <a:p>
            <a:r>
              <a:rPr lang="en-US" sz="1400" dirty="0" err="1"/>
              <a:t>Rc</a:t>
            </a:r>
            <a:r>
              <a:rPr lang="en-US" sz="1400" dirty="0"/>
              <a:t> = 32.00</a:t>
            </a:r>
          </a:p>
          <a:p>
            <a:r>
              <a:rPr lang="en-US" sz="1400" dirty="0"/>
              <a:t>:&gt; BJT Input Sweep</a:t>
            </a:r>
          </a:p>
          <a:p>
            <a:r>
              <a:rPr lang="en-US" sz="1400" dirty="0"/>
              <a:t>Sweeping </a:t>
            </a:r>
            <a:r>
              <a:rPr lang="en-US" sz="1400" dirty="0" err="1"/>
              <a:t>Vb</a:t>
            </a:r>
            <a:r>
              <a:rPr lang="en-US" sz="1400" dirty="0"/>
              <a:t> 0.00 V to 4.60 V</a:t>
            </a:r>
          </a:p>
          <a:p>
            <a:r>
              <a:rPr lang="en-US" sz="1400" dirty="0" err="1"/>
              <a:t>Vc</a:t>
            </a:r>
            <a:r>
              <a:rPr lang="en-US" sz="1400" dirty="0"/>
              <a:t>/</a:t>
            </a:r>
            <a:r>
              <a:rPr lang="en-US" sz="1400" dirty="0" err="1"/>
              <a:t>Vd</a:t>
            </a:r>
            <a:r>
              <a:rPr lang="en-US" sz="1400" dirty="0"/>
              <a:t>: 4.6000 </a:t>
            </a:r>
            <a:r>
              <a:rPr lang="en-US" sz="1400" dirty="0" err="1"/>
              <a:t>Vb</a:t>
            </a:r>
            <a:r>
              <a:rPr lang="en-US" sz="1400" dirty="0"/>
              <a:t>/Vg 0.0000 - 4.60 </a:t>
            </a:r>
            <a:r>
              <a:rPr lang="en-US" sz="1400" dirty="0" err="1"/>
              <a:t>inc</a:t>
            </a:r>
            <a:r>
              <a:rPr lang="en-US" sz="1400" dirty="0"/>
              <a:t> 0.23</a:t>
            </a:r>
          </a:p>
          <a:p>
            <a:r>
              <a:rPr lang="en-US" sz="1400" dirty="0"/>
              <a:t>#0.00000000000000000000,0.000000000000</a:t>
            </a:r>
          </a:p>
          <a:p>
            <a:r>
              <a:rPr lang="en-US" sz="1400" dirty="0"/>
              <a:t>#0.18862840652465820312,0.000000000000</a:t>
            </a:r>
          </a:p>
          <a:p>
            <a:r>
              <a:rPr lang="en-US" sz="1400" dirty="0"/>
              <a:t>#0.43115062713623046875,0.000000000000</a:t>
            </a:r>
          </a:p>
          <a:p>
            <a:r>
              <a:rPr lang="en-US" sz="1400" dirty="0"/>
              <a:t>#0.66019940376281738281,0.006315693378</a:t>
            </a:r>
          </a:p>
          <a:p>
            <a:r>
              <a:rPr lang="en-US" sz="1400" dirty="0"/>
              <a:t>#0.71409320831298828125,0.044209775924</a:t>
            </a:r>
          </a:p>
          <a:p>
            <a:r>
              <a:rPr lang="en-US" sz="1400" dirty="0"/>
              <a:t>#0.74104013442993164062,0.077472376823</a:t>
            </a:r>
          </a:p>
          <a:p>
            <a:r>
              <a:rPr lang="en-US" sz="1400" dirty="0"/>
              <a:t>#0.75451364517211914062,0.093472108840</a:t>
            </a:r>
          </a:p>
          <a:p>
            <a:r>
              <a:rPr lang="en-US" sz="1400" dirty="0"/>
              <a:t>#0.78146052360534667968,0.103577196598</a:t>
            </a:r>
          </a:p>
          <a:p>
            <a:r>
              <a:rPr lang="en-US" sz="1400" dirty="0"/>
              <a:t>#0.78146052360534667968,0.111156010627</a:t>
            </a:r>
          </a:p>
          <a:p>
            <a:r>
              <a:rPr lang="en-US" sz="1400" dirty="0"/>
              <a:t>#0.79493398666381835937,0.118313789367</a:t>
            </a:r>
          </a:p>
          <a:p>
            <a:r>
              <a:rPr lang="en-US" sz="1400" dirty="0"/>
              <a:t>#0.80840740203857421875,0.124629485607</a:t>
            </a:r>
          </a:p>
          <a:p>
            <a:r>
              <a:rPr lang="en-US" sz="1400" dirty="0"/>
              <a:t>#0.80840740203857421875,0.130103087425</a:t>
            </a:r>
          </a:p>
          <a:p>
            <a:r>
              <a:rPr lang="en-US" sz="1400" dirty="0"/>
              <a:t>#0.82188091278076171875,0.135576665401</a:t>
            </a:r>
          </a:p>
          <a:p>
            <a:r>
              <a:rPr lang="en-US" sz="1400" dirty="0"/>
              <a:t>#0.82188091278076171875,0.140208148956</a:t>
            </a:r>
          </a:p>
          <a:p>
            <a:r>
              <a:rPr lang="en-US" sz="1400" dirty="0"/>
              <a:t>#0.83535432815551757812,0.145260715484</a:t>
            </a:r>
          </a:p>
          <a:p>
            <a:r>
              <a:rPr lang="en-US" sz="1400" dirty="0"/>
              <a:t>#0.83535432815551757812,0.149471163749</a:t>
            </a:r>
          </a:p>
          <a:p>
            <a:r>
              <a:rPr lang="en-US" sz="1400" dirty="0"/>
              <a:t>#0.83535432815551757812,0.153260574340</a:t>
            </a:r>
          </a:p>
          <a:p>
            <a:r>
              <a:rPr lang="en-US" sz="1400" dirty="0"/>
              <a:t>#0.84882774353027343750,0.157049989700</a:t>
            </a:r>
          </a:p>
          <a:p>
            <a:r>
              <a:rPr lang="en-US" sz="1400" dirty="0"/>
              <a:t>#0.84882774353027343750,0.160418343544</a:t>
            </a:r>
          </a:p>
          <a:p>
            <a:r>
              <a:rPr lang="en-US" sz="1400" dirty="0"/>
              <a:t>#0.86230125427246093750,0.163365659713</a:t>
            </a:r>
          </a:p>
          <a:p>
            <a:r>
              <a:rPr lang="en-US" sz="1400" dirty="0"/>
              <a:t>|</a:t>
            </a:r>
          </a:p>
          <a:p>
            <a:r>
              <a:rPr lang="en-US" sz="1400" dirty="0"/>
              <a:t>:&gt; </a:t>
            </a:r>
          </a:p>
          <a:p>
            <a:endParaRPr lang="en-US" sz="1400" dirty="0"/>
          </a:p>
        </p:txBody>
      </p:sp>
      <p:sp>
        <p:nvSpPr>
          <p:cNvPr id="7" name="TextBox 6">
            <a:extLst>
              <a:ext uri="{FF2B5EF4-FFF2-40B4-BE49-F238E27FC236}">
                <a16:creationId xmlns:a16="http://schemas.microsoft.com/office/drawing/2014/main" id="{832AAA5A-A435-2CFA-B869-A3765EB6AA07}"/>
              </a:ext>
            </a:extLst>
          </p:cNvPr>
          <p:cNvSpPr txBox="1"/>
          <p:nvPr/>
        </p:nvSpPr>
        <p:spPr>
          <a:xfrm>
            <a:off x="7736735" y="405260"/>
            <a:ext cx="4073231" cy="6124754"/>
          </a:xfrm>
          <a:prstGeom prst="rect">
            <a:avLst/>
          </a:prstGeom>
          <a:noFill/>
        </p:spPr>
        <p:txBody>
          <a:bodyPr wrap="none" rtlCol="0">
            <a:spAutoFit/>
          </a:bodyPr>
          <a:lstStyle/>
          <a:p>
            <a:r>
              <a:rPr lang="en-US" sz="1400" dirty="0">
                <a:solidFill>
                  <a:srgbClr val="00B0F0"/>
                </a:solidFill>
              </a:rPr>
              <a:t>Plotting Enabled for </a:t>
            </a:r>
            <a:r>
              <a:rPr lang="en-US" sz="1400" dirty="0" err="1">
                <a:solidFill>
                  <a:srgbClr val="00B0F0"/>
                </a:solidFill>
              </a:rPr>
              <a:t>x,y</a:t>
            </a:r>
            <a:r>
              <a:rPr lang="en-US" sz="1400" dirty="0">
                <a:solidFill>
                  <a:srgbClr val="00B0F0"/>
                </a:solidFill>
              </a:rPr>
              <a:t> Data</a:t>
            </a:r>
          </a:p>
          <a:p>
            <a:r>
              <a:rPr lang="en-US" sz="1400" dirty="0"/>
              <a:t>tni32</a:t>
            </a:r>
          </a:p>
          <a:p>
            <a:r>
              <a:rPr lang="en-US" sz="1400" dirty="0" err="1"/>
              <a:t>Rc</a:t>
            </a:r>
            <a:r>
              <a:rPr lang="en-US" sz="1400" dirty="0"/>
              <a:t> = 32.00</a:t>
            </a:r>
          </a:p>
          <a:p>
            <a:r>
              <a:rPr lang="en-US" sz="1400" dirty="0"/>
              <a:t>:&gt; BJT Input Sweep</a:t>
            </a:r>
          </a:p>
          <a:p>
            <a:r>
              <a:rPr lang="en-US" sz="1400" dirty="0"/>
              <a:t>Sweeping </a:t>
            </a:r>
            <a:r>
              <a:rPr lang="en-US" sz="1400" dirty="0" err="1"/>
              <a:t>Vb</a:t>
            </a:r>
            <a:r>
              <a:rPr lang="en-US" sz="1400" dirty="0"/>
              <a:t> 0.00 V to 4.60 V</a:t>
            </a:r>
          </a:p>
          <a:p>
            <a:r>
              <a:rPr lang="en-US" sz="1400" dirty="0" err="1"/>
              <a:t>Vc</a:t>
            </a:r>
            <a:r>
              <a:rPr lang="en-US" sz="1400" dirty="0"/>
              <a:t>/</a:t>
            </a:r>
            <a:r>
              <a:rPr lang="en-US" sz="1400" dirty="0" err="1"/>
              <a:t>Vd</a:t>
            </a:r>
            <a:r>
              <a:rPr lang="en-US" sz="1400" dirty="0"/>
              <a:t>: 4.6000 </a:t>
            </a:r>
            <a:r>
              <a:rPr lang="en-US" sz="1400" dirty="0" err="1"/>
              <a:t>Vb</a:t>
            </a:r>
            <a:r>
              <a:rPr lang="en-US" sz="1400" dirty="0"/>
              <a:t>/Vg 0.0000 - 4.60 </a:t>
            </a:r>
            <a:r>
              <a:rPr lang="en-US" sz="1400" dirty="0" err="1"/>
              <a:t>inc</a:t>
            </a:r>
            <a:r>
              <a:rPr lang="en-US" sz="1400" dirty="0"/>
              <a:t> 0.23</a:t>
            </a:r>
          </a:p>
          <a:p>
            <a:r>
              <a:rPr lang="en-US" sz="1400" dirty="0">
                <a:solidFill>
                  <a:srgbClr val="00B0F0"/>
                </a:solidFill>
              </a:rPr>
              <a:t>Captured: 0.0, 0.0</a:t>
            </a:r>
          </a:p>
          <a:p>
            <a:r>
              <a:rPr lang="en-US" sz="1400" dirty="0">
                <a:solidFill>
                  <a:srgbClr val="00B0F0"/>
                </a:solidFill>
              </a:rPr>
              <a:t>Captured: 0.1886284065246582, 0.0</a:t>
            </a:r>
          </a:p>
          <a:p>
            <a:r>
              <a:rPr lang="en-US" sz="1400" dirty="0">
                <a:solidFill>
                  <a:srgbClr val="00B0F0"/>
                </a:solidFill>
              </a:rPr>
              <a:t>Captured: 0.4311506271362305, 0.0</a:t>
            </a:r>
          </a:p>
          <a:p>
            <a:r>
              <a:rPr lang="en-US" sz="1400" dirty="0">
                <a:solidFill>
                  <a:srgbClr val="00B0F0"/>
                </a:solidFill>
              </a:rPr>
              <a:t>Captured: 0.6601994037628174, 0.005473584175</a:t>
            </a:r>
          </a:p>
          <a:p>
            <a:r>
              <a:rPr lang="en-US" sz="1400" dirty="0">
                <a:solidFill>
                  <a:srgbClr val="00B0F0"/>
                </a:solidFill>
              </a:rPr>
              <a:t>Captured: 0.7140932083129883, 0.043788747787</a:t>
            </a:r>
          </a:p>
          <a:p>
            <a:r>
              <a:rPr lang="en-US" sz="1400" dirty="0">
                <a:solidFill>
                  <a:srgbClr val="00B0F0"/>
                </a:solidFill>
              </a:rPr>
              <a:t>Captured: 0.7410401344299317, 0.077472376823</a:t>
            </a:r>
          </a:p>
          <a:p>
            <a:r>
              <a:rPr lang="en-US" sz="1400" dirty="0">
                <a:solidFill>
                  <a:srgbClr val="00B0F0"/>
                </a:solidFill>
              </a:rPr>
              <a:t>Captured: 0.7545136451721192, 0.093472118377</a:t>
            </a:r>
          </a:p>
          <a:p>
            <a:r>
              <a:rPr lang="en-US" sz="1400" dirty="0">
                <a:solidFill>
                  <a:srgbClr val="00B0F0"/>
                </a:solidFill>
              </a:rPr>
              <a:t>Captured: 0.7814605236053467, 0.103998255729</a:t>
            </a:r>
          </a:p>
          <a:p>
            <a:r>
              <a:rPr lang="en-US" sz="1400" dirty="0">
                <a:solidFill>
                  <a:srgbClr val="00B0F0"/>
                </a:solidFill>
              </a:rPr>
              <a:t>Captured: 0.7814605236053467, 0.111577057838</a:t>
            </a:r>
          </a:p>
          <a:p>
            <a:r>
              <a:rPr lang="en-US" sz="1400" dirty="0">
                <a:solidFill>
                  <a:srgbClr val="00B0F0"/>
                </a:solidFill>
              </a:rPr>
              <a:t>Captured: 0.7949339866638183, 0.118734836578</a:t>
            </a:r>
          </a:p>
          <a:p>
            <a:r>
              <a:rPr lang="en-US" sz="1400" dirty="0">
                <a:solidFill>
                  <a:srgbClr val="00B0F0"/>
                </a:solidFill>
              </a:rPr>
              <a:t>Captured: 0.8084074020385742, 0.125050520896</a:t>
            </a:r>
          </a:p>
          <a:p>
            <a:r>
              <a:rPr lang="en-US" sz="1400" dirty="0">
                <a:solidFill>
                  <a:srgbClr val="00B0F0"/>
                </a:solidFill>
              </a:rPr>
              <a:t>Captured: 0.8084074020385742, 0.130524110794</a:t>
            </a:r>
          </a:p>
          <a:p>
            <a:r>
              <a:rPr lang="en-US" sz="1400" dirty="0">
                <a:solidFill>
                  <a:srgbClr val="00B0F0"/>
                </a:solidFill>
              </a:rPr>
              <a:t>Captured: 0.8218809127807617, 0.135576665401</a:t>
            </a:r>
          </a:p>
          <a:p>
            <a:r>
              <a:rPr lang="en-US" sz="1400" dirty="0">
                <a:solidFill>
                  <a:srgbClr val="00B0F0"/>
                </a:solidFill>
              </a:rPr>
              <a:t>Captured: 0.8218809127807617, 0.140629196166</a:t>
            </a:r>
          </a:p>
          <a:p>
            <a:r>
              <a:rPr lang="en-US" sz="1400" dirty="0">
                <a:solidFill>
                  <a:srgbClr val="00B0F0"/>
                </a:solidFill>
              </a:rPr>
              <a:t>Captured: 0.8353543281555176, 0.145681738853</a:t>
            </a:r>
          </a:p>
          <a:p>
            <a:r>
              <a:rPr lang="en-US" sz="1400" dirty="0">
                <a:solidFill>
                  <a:srgbClr val="00B0F0"/>
                </a:solidFill>
              </a:rPr>
              <a:t>Captured: 0.8353543281555176, 0.149471163749</a:t>
            </a:r>
          </a:p>
          <a:p>
            <a:r>
              <a:rPr lang="en-US" sz="1400" dirty="0">
                <a:solidFill>
                  <a:srgbClr val="00B0F0"/>
                </a:solidFill>
              </a:rPr>
              <a:t>Captured: 0.8353543281555176, 0.153681621551</a:t>
            </a:r>
          </a:p>
          <a:p>
            <a:r>
              <a:rPr lang="en-US" sz="1400" dirty="0">
                <a:solidFill>
                  <a:srgbClr val="00B0F0"/>
                </a:solidFill>
              </a:rPr>
              <a:t>Captured: 0.8488277435302735, 0.1570499897</a:t>
            </a:r>
          </a:p>
          <a:p>
            <a:r>
              <a:rPr lang="en-US" sz="1400" dirty="0">
                <a:solidFill>
                  <a:srgbClr val="00B0F0"/>
                </a:solidFill>
              </a:rPr>
              <a:t>Captured: 0.8488277435302735, 0.160418367385</a:t>
            </a:r>
          </a:p>
          <a:p>
            <a:r>
              <a:rPr lang="en-US" sz="1400" dirty="0">
                <a:solidFill>
                  <a:srgbClr val="00B0F0"/>
                </a:solidFill>
              </a:rPr>
              <a:t>Captured: 0.862301254272461, 0.163365659713</a:t>
            </a:r>
          </a:p>
          <a:p>
            <a:r>
              <a:rPr lang="en-US" sz="1400" dirty="0">
                <a:solidFill>
                  <a:srgbClr val="00B0F0"/>
                </a:solidFill>
              </a:rPr>
              <a:t>Captured 20 data pairs for 0 series.  Press 'GO' to plot</a:t>
            </a:r>
          </a:p>
          <a:p>
            <a:r>
              <a:rPr lang="en-US" sz="1400" dirty="0"/>
              <a:t>:&gt;</a:t>
            </a:r>
          </a:p>
        </p:txBody>
      </p:sp>
      <p:sp>
        <p:nvSpPr>
          <p:cNvPr id="8" name="TextBox 7">
            <a:extLst>
              <a:ext uri="{FF2B5EF4-FFF2-40B4-BE49-F238E27FC236}">
                <a16:creationId xmlns:a16="http://schemas.microsoft.com/office/drawing/2014/main" id="{F593EC5B-A8FF-5678-B3CD-66D6144C1141}"/>
              </a:ext>
            </a:extLst>
          </p:cNvPr>
          <p:cNvSpPr txBox="1"/>
          <p:nvPr/>
        </p:nvSpPr>
        <p:spPr>
          <a:xfrm>
            <a:off x="102746" y="1532586"/>
            <a:ext cx="4082888" cy="2585323"/>
          </a:xfrm>
          <a:prstGeom prst="rect">
            <a:avLst/>
          </a:prstGeom>
          <a:noFill/>
        </p:spPr>
        <p:txBody>
          <a:bodyPr wrap="square" rtlCol="0">
            <a:spAutoFit/>
          </a:bodyPr>
          <a:lstStyle/>
          <a:p>
            <a:pPr marL="342900" indent="-342900">
              <a:buFont typeface="+mj-lt"/>
              <a:buAutoNum type="arabicPeriod"/>
            </a:pPr>
            <a:r>
              <a:rPr lang="en-US" dirty="0"/>
              <a:t>The Microcontroller must have a CLI</a:t>
            </a:r>
          </a:p>
          <a:p>
            <a:pPr marL="342900" indent="-342900">
              <a:buFont typeface="+mj-lt"/>
              <a:buAutoNum type="arabicPeriod"/>
            </a:pPr>
            <a:endParaRPr lang="en-US" dirty="0"/>
          </a:p>
          <a:p>
            <a:pPr marL="342900" indent="-342900">
              <a:buFont typeface="+mj-lt"/>
              <a:buAutoNum type="arabicPeriod"/>
            </a:pPr>
            <a:r>
              <a:rPr lang="en-US" dirty="0"/>
              <a:t>The </a:t>
            </a:r>
            <a:r>
              <a:rPr lang="en-US" dirty="0" err="1"/>
              <a:t>uC</a:t>
            </a:r>
            <a:r>
              <a:rPr lang="en-US" dirty="0"/>
              <a:t> must append “#” to numbers and send other control characters</a:t>
            </a:r>
          </a:p>
          <a:p>
            <a:endParaRPr lang="en-US" dirty="0"/>
          </a:p>
          <a:p>
            <a:r>
              <a:rPr lang="en-US" dirty="0"/>
              <a:t># 	</a:t>
            </a:r>
            <a:r>
              <a:rPr lang="en-US" dirty="0">
                <a:solidFill>
                  <a:srgbClr val="00B0F0"/>
                </a:solidFill>
              </a:rPr>
              <a:t>// </a:t>
            </a:r>
            <a:r>
              <a:rPr lang="en-US" i="1" dirty="0" err="1">
                <a:solidFill>
                  <a:srgbClr val="00B0F0"/>
                </a:solidFill>
              </a:rPr>
              <a:t>x,y</a:t>
            </a:r>
            <a:r>
              <a:rPr lang="en-US" i="1" dirty="0">
                <a:solidFill>
                  <a:srgbClr val="00B0F0"/>
                </a:solidFill>
              </a:rPr>
              <a:t> numbers</a:t>
            </a:r>
          </a:p>
          <a:p>
            <a:r>
              <a:rPr lang="en-US" dirty="0"/>
              <a:t>|	</a:t>
            </a:r>
            <a:r>
              <a:rPr lang="en-US" dirty="0">
                <a:solidFill>
                  <a:srgbClr val="00B0F0"/>
                </a:solidFill>
              </a:rPr>
              <a:t>// end control characters</a:t>
            </a:r>
          </a:p>
          <a:p>
            <a:r>
              <a:rPr lang="en-US" dirty="0"/>
              <a:t>= 	</a:t>
            </a:r>
            <a:r>
              <a:rPr lang="en-US" dirty="0">
                <a:solidFill>
                  <a:srgbClr val="00B0F0"/>
                </a:solidFill>
              </a:rPr>
              <a:t>// switch control character </a:t>
            </a:r>
          </a:p>
          <a:p>
            <a:r>
              <a:rPr lang="en-US" dirty="0">
                <a:solidFill>
                  <a:srgbClr val="00B0F0"/>
                </a:solidFill>
              </a:rPr>
              <a:t>	// i.e., new </a:t>
            </a:r>
            <a:r>
              <a:rPr lang="en-US" dirty="0" err="1">
                <a:solidFill>
                  <a:srgbClr val="00B0F0"/>
                </a:solidFill>
              </a:rPr>
              <a:t>xy</a:t>
            </a:r>
            <a:r>
              <a:rPr lang="en-US" dirty="0">
                <a:solidFill>
                  <a:srgbClr val="00B0F0"/>
                </a:solidFill>
              </a:rPr>
              <a:t> plot)</a:t>
            </a:r>
          </a:p>
        </p:txBody>
      </p:sp>
    </p:spTree>
    <p:extLst>
      <p:ext uri="{BB962C8B-B14F-4D97-AF65-F5344CB8AC3E}">
        <p14:creationId xmlns:p14="http://schemas.microsoft.com/office/powerpoint/2010/main" val="38116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CBCF-154C-69D7-BC08-F84517A6496F}"/>
              </a:ext>
            </a:extLst>
          </p:cNvPr>
          <p:cNvSpPr>
            <a:spLocks noGrp="1"/>
          </p:cNvSpPr>
          <p:nvPr>
            <p:ph type="title"/>
          </p:nvPr>
        </p:nvSpPr>
        <p:spPr>
          <a:xfrm>
            <a:off x="582770" y="123646"/>
            <a:ext cx="10131425" cy="678287"/>
          </a:xfrm>
        </p:spPr>
        <p:txBody>
          <a:bodyPr/>
          <a:lstStyle/>
          <a:p>
            <a:r>
              <a:rPr lang="en-US" dirty="0"/>
              <a:t>HOW it works</a:t>
            </a:r>
          </a:p>
        </p:txBody>
      </p:sp>
      <p:sp>
        <p:nvSpPr>
          <p:cNvPr id="8" name="TextBox 7">
            <a:extLst>
              <a:ext uri="{FF2B5EF4-FFF2-40B4-BE49-F238E27FC236}">
                <a16:creationId xmlns:a16="http://schemas.microsoft.com/office/drawing/2014/main" id="{F593EC5B-A8FF-5678-B3CD-66D6144C1141}"/>
              </a:ext>
            </a:extLst>
          </p:cNvPr>
          <p:cNvSpPr txBox="1"/>
          <p:nvPr/>
        </p:nvSpPr>
        <p:spPr>
          <a:xfrm>
            <a:off x="102746" y="1532586"/>
            <a:ext cx="4082888" cy="2585323"/>
          </a:xfrm>
          <a:prstGeom prst="rect">
            <a:avLst/>
          </a:prstGeom>
          <a:noFill/>
        </p:spPr>
        <p:txBody>
          <a:bodyPr wrap="square" rtlCol="0">
            <a:spAutoFit/>
          </a:bodyPr>
          <a:lstStyle/>
          <a:p>
            <a:pPr marL="342900" indent="-342900">
              <a:buFont typeface="+mj-lt"/>
              <a:buAutoNum type="arabicPeriod"/>
            </a:pPr>
            <a:r>
              <a:rPr lang="en-US" dirty="0"/>
              <a:t>The Microcontroller must have a CLI</a:t>
            </a:r>
          </a:p>
          <a:p>
            <a:pPr marL="342900" indent="-342900">
              <a:buFont typeface="+mj-lt"/>
              <a:buAutoNum type="arabicPeriod"/>
            </a:pPr>
            <a:endParaRPr lang="en-US" dirty="0"/>
          </a:p>
          <a:p>
            <a:pPr marL="342900" indent="-342900">
              <a:buFont typeface="+mj-lt"/>
              <a:buAutoNum type="arabicPeriod"/>
            </a:pPr>
            <a:r>
              <a:rPr lang="en-US" dirty="0"/>
              <a:t>The </a:t>
            </a:r>
            <a:r>
              <a:rPr lang="en-US" dirty="0" err="1"/>
              <a:t>uC</a:t>
            </a:r>
            <a:r>
              <a:rPr lang="en-US" dirty="0"/>
              <a:t> must append “#” to numbers and send other control characters</a:t>
            </a:r>
          </a:p>
          <a:p>
            <a:endParaRPr lang="en-US" dirty="0"/>
          </a:p>
          <a:p>
            <a:r>
              <a:rPr lang="en-US" dirty="0"/>
              <a:t># 	</a:t>
            </a:r>
            <a:r>
              <a:rPr lang="en-US" dirty="0">
                <a:solidFill>
                  <a:srgbClr val="00B0F0"/>
                </a:solidFill>
              </a:rPr>
              <a:t>// </a:t>
            </a:r>
            <a:r>
              <a:rPr lang="en-US" i="1" dirty="0" err="1">
                <a:solidFill>
                  <a:srgbClr val="00B0F0"/>
                </a:solidFill>
              </a:rPr>
              <a:t>x,y</a:t>
            </a:r>
            <a:r>
              <a:rPr lang="en-US" i="1" dirty="0">
                <a:solidFill>
                  <a:srgbClr val="00B0F0"/>
                </a:solidFill>
              </a:rPr>
              <a:t> numbers</a:t>
            </a:r>
          </a:p>
          <a:p>
            <a:r>
              <a:rPr lang="en-US" dirty="0"/>
              <a:t>|	</a:t>
            </a:r>
            <a:r>
              <a:rPr lang="en-US" dirty="0">
                <a:solidFill>
                  <a:srgbClr val="00B0F0"/>
                </a:solidFill>
              </a:rPr>
              <a:t>// end control characters</a:t>
            </a:r>
          </a:p>
          <a:p>
            <a:r>
              <a:rPr lang="en-US" dirty="0"/>
              <a:t>= 	</a:t>
            </a:r>
            <a:r>
              <a:rPr lang="en-US" dirty="0">
                <a:solidFill>
                  <a:srgbClr val="00B0F0"/>
                </a:solidFill>
              </a:rPr>
              <a:t>// switch control character </a:t>
            </a:r>
          </a:p>
          <a:p>
            <a:r>
              <a:rPr lang="en-US" dirty="0">
                <a:solidFill>
                  <a:srgbClr val="00B0F0"/>
                </a:solidFill>
              </a:rPr>
              <a:t>	// i.e., new </a:t>
            </a:r>
            <a:r>
              <a:rPr lang="en-US" dirty="0" err="1">
                <a:solidFill>
                  <a:srgbClr val="00B0F0"/>
                </a:solidFill>
              </a:rPr>
              <a:t>xy</a:t>
            </a:r>
            <a:r>
              <a:rPr lang="en-US" dirty="0">
                <a:solidFill>
                  <a:srgbClr val="00B0F0"/>
                </a:solidFill>
              </a:rPr>
              <a:t> plot)</a:t>
            </a:r>
          </a:p>
        </p:txBody>
      </p:sp>
      <p:sp>
        <p:nvSpPr>
          <p:cNvPr id="9" name="TextBox 8">
            <a:extLst>
              <a:ext uri="{FF2B5EF4-FFF2-40B4-BE49-F238E27FC236}">
                <a16:creationId xmlns:a16="http://schemas.microsoft.com/office/drawing/2014/main" id="{71DE7B1B-7AD2-E598-BD8C-8245C227EADB}"/>
              </a:ext>
            </a:extLst>
          </p:cNvPr>
          <p:cNvSpPr txBox="1"/>
          <p:nvPr/>
        </p:nvSpPr>
        <p:spPr>
          <a:xfrm>
            <a:off x="4442572" y="0"/>
            <a:ext cx="3563796" cy="6924973"/>
          </a:xfrm>
          <a:prstGeom prst="rect">
            <a:avLst/>
          </a:prstGeom>
          <a:noFill/>
        </p:spPr>
        <p:txBody>
          <a:bodyPr wrap="none" rtlCol="0">
            <a:spAutoFit/>
          </a:bodyPr>
          <a:lstStyle/>
          <a:p>
            <a:r>
              <a:rPr lang="en-US" sz="1200" dirty="0" err="1"/>
              <a:t>tno</a:t>
            </a:r>
            <a:r>
              <a:rPr lang="en-US" sz="1200" dirty="0"/>
              <a:t> 32</a:t>
            </a:r>
          </a:p>
          <a:p>
            <a:r>
              <a:rPr lang="en-US" sz="1200" dirty="0" err="1"/>
              <a:t>Rc</a:t>
            </a:r>
            <a:r>
              <a:rPr lang="en-US" sz="1200" dirty="0"/>
              <a:t> = 32.00</a:t>
            </a:r>
          </a:p>
          <a:p>
            <a:r>
              <a:rPr lang="en-US" sz="1200" dirty="0"/>
              <a:t>:&gt; BJT Output Sweep</a:t>
            </a:r>
          </a:p>
          <a:p>
            <a:r>
              <a:rPr lang="en-US" sz="1200" dirty="0"/>
              <a:t>Sweeping </a:t>
            </a:r>
            <a:r>
              <a:rPr lang="en-US" sz="1200" dirty="0" err="1"/>
              <a:t>Vb</a:t>
            </a:r>
            <a:r>
              <a:rPr lang="en-US" sz="1200" dirty="0"/>
              <a:t> 0.00 V to 4.60 V</a:t>
            </a:r>
          </a:p>
          <a:p>
            <a:r>
              <a:rPr lang="en-US" sz="1200"/>
              <a:t>BJT NPN </a:t>
            </a:r>
            <a:r>
              <a:rPr lang="en-US" sz="1200" dirty="0"/>
              <a:t>Output Sweep</a:t>
            </a:r>
          </a:p>
          <a:p>
            <a:r>
              <a:rPr lang="en-US" sz="1200" dirty="0" err="1"/>
              <a:t>Vb</a:t>
            </a:r>
            <a:r>
              <a:rPr lang="en-US" sz="1200" dirty="0"/>
              <a:t> 0.0000 - 2.3000</a:t>
            </a:r>
          </a:p>
          <a:p>
            <a:r>
              <a:rPr lang="en-US" sz="1200" dirty="0" err="1"/>
              <a:t>Vc</a:t>
            </a:r>
            <a:r>
              <a:rPr lang="en-US" sz="1200" dirty="0"/>
              <a:t> 0.0100 - 4.6000</a:t>
            </a:r>
          </a:p>
          <a:p>
            <a:r>
              <a:rPr lang="en-US" sz="1200" dirty="0"/>
              <a:t>#0.000000000000,0.000000000000,0.000000000000</a:t>
            </a:r>
          </a:p>
          <a:p>
            <a:r>
              <a:rPr lang="en-US" sz="1200" dirty="0"/>
              <a:t>#0.000000000000,0.848827743530,-0.000421045351</a:t>
            </a:r>
          </a:p>
          <a:p>
            <a:r>
              <a:rPr lang="en-US" sz="1200" dirty="0"/>
              <a:t>#0.000000000000,1.724602460861,0.000000000000</a:t>
            </a:r>
          </a:p>
          <a:p>
            <a:r>
              <a:rPr lang="en-US" sz="1200" dirty="0"/>
              <a:t>=</a:t>
            </a:r>
          </a:p>
          <a:p>
            <a:r>
              <a:rPr lang="en-US" sz="1200" dirty="0"/>
              <a:t>#0.000013473452,0.000000000000,0.000000000000</a:t>
            </a:r>
          </a:p>
          <a:p>
            <a:r>
              <a:rPr lang="en-US" sz="1200" dirty="0"/>
              <a:t>#0.000000000000,0.848827743530,-0.000421045351</a:t>
            </a:r>
          </a:p>
          <a:p>
            <a:r>
              <a:rPr lang="en-US" sz="1200" dirty="0"/>
              <a:t>#0.000000000000,1.724602460861,0.000000000000</a:t>
            </a:r>
          </a:p>
          <a:p>
            <a:r>
              <a:rPr lang="en-US" sz="1200" dirty="0"/>
              <a:t>=</a:t>
            </a:r>
          </a:p>
          <a:p>
            <a:r>
              <a:rPr lang="en-US" sz="1200" dirty="0"/>
              <a:t>#0.000013473480,0.000000000000,0.000000000000</a:t>
            </a:r>
          </a:p>
          <a:p>
            <a:r>
              <a:rPr lang="en-US" sz="1200" dirty="0"/>
              <a:t>#0.000013473480,0.835354328155,0.000000000000</a:t>
            </a:r>
          </a:p>
          <a:p>
            <a:r>
              <a:rPr lang="en-US" sz="1200" dirty="0"/>
              <a:t>#0.000013473480,1.724602460861,-0.000421043491</a:t>
            </a:r>
          </a:p>
          <a:p>
            <a:r>
              <a:rPr lang="en-US" sz="1200" dirty="0"/>
              <a:t>=</a:t>
            </a:r>
          </a:p>
          <a:p>
            <a:r>
              <a:rPr lang="en-US" sz="1200" dirty="0"/>
              <a:t>#0.000080840768,0.000000000000,0.000000000000</a:t>
            </a:r>
          </a:p>
          <a:p>
            <a:r>
              <a:rPr lang="en-US" sz="1200" dirty="0"/>
              <a:t>#0.000040420351,0.026946914196,0.001263136625</a:t>
            </a:r>
          </a:p>
          <a:p>
            <a:r>
              <a:rPr lang="en-US" sz="1200" dirty="0"/>
              <a:t>#0.000026946902,0.579358625411,0.004631500720</a:t>
            </a:r>
          </a:p>
          <a:p>
            <a:r>
              <a:rPr lang="en-US" sz="1200" dirty="0"/>
              <a:t>=</a:t>
            </a:r>
          </a:p>
          <a:p>
            <a:r>
              <a:rPr lang="en-US" sz="1200" dirty="0"/>
              <a:t>#0.000242522192,0.000000000000,0.000000000000</a:t>
            </a:r>
          </a:p>
          <a:p>
            <a:r>
              <a:rPr lang="en-US" sz="1200" dirty="0"/>
              <a:t>#0.000229048728,0.000000000000,0.000842091083</a:t>
            </a:r>
          </a:p>
          <a:p>
            <a:r>
              <a:rPr lang="en-US" sz="1200" dirty="0"/>
              <a:t>#0.000161681470,0.107787656784,0.017683911323</a:t>
            </a:r>
          </a:p>
          <a:p>
            <a:r>
              <a:rPr lang="en-US" sz="1200" dirty="0"/>
              <a:t>=</a:t>
            </a:r>
          </a:p>
          <a:p>
            <a:r>
              <a:rPr lang="en-US" sz="1200" dirty="0"/>
              <a:t>#0.000431150627,0.000000000000,0.000000000000</a:t>
            </a:r>
          </a:p>
          <a:p>
            <a:r>
              <a:rPr lang="en-US" sz="1200" dirty="0"/>
              <a:t>#0.000417677164,0.000000000000,0.000842091083</a:t>
            </a:r>
          </a:p>
          <a:p>
            <a:r>
              <a:rPr lang="en-US" sz="1200" dirty="0"/>
              <a:t>#0.000377256870,0.067367286682,0.019368094444</a:t>
            </a:r>
          </a:p>
          <a:p>
            <a:r>
              <a:rPr lang="en-US" sz="1200" dirty="0"/>
              <a:t>=</a:t>
            </a:r>
          </a:p>
          <a:p>
            <a:r>
              <a:rPr lang="en-US" sz="1200" dirty="0"/>
              <a:t>#0.000646725940,0.000000000000,0.000000000000</a:t>
            </a:r>
          </a:p>
          <a:p>
            <a:r>
              <a:rPr lang="en-US" sz="1200" dirty="0"/>
              <a:t>#0.000633252525,0.000000000000,0.000842091083</a:t>
            </a:r>
          </a:p>
          <a:p>
            <a:r>
              <a:rPr lang="en-US" sz="1200" dirty="0"/>
              <a:t>#0.000579358673,0.053893828392,0.019789141654</a:t>
            </a:r>
          </a:p>
          <a:p>
            <a:r>
              <a:rPr lang="en-US" sz="1200" dirty="0"/>
              <a:t>=</a:t>
            </a:r>
          </a:p>
          <a:p>
            <a:r>
              <a:rPr lang="en-US" sz="1200" dirty="0"/>
              <a:t>|</a:t>
            </a:r>
          </a:p>
          <a:p>
            <a:r>
              <a:rPr lang="en-US" sz="1200" dirty="0"/>
              <a:t>:&gt;</a:t>
            </a:r>
          </a:p>
        </p:txBody>
      </p:sp>
      <p:sp>
        <p:nvSpPr>
          <p:cNvPr id="3" name="TextBox 2">
            <a:extLst>
              <a:ext uri="{FF2B5EF4-FFF2-40B4-BE49-F238E27FC236}">
                <a16:creationId xmlns:a16="http://schemas.microsoft.com/office/drawing/2014/main" id="{9CBE865D-8C2E-07C9-44FF-4344BD6FC285}"/>
              </a:ext>
            </a:extLst>
          </p:cNvPr>
          <p:cNvSpPr txBox="1"/>
          <p:nvPr/>
        </p:nvSpPr>
        <p:spPr>
          <a:xfrm>
            <a:off x="8099693" y="863326"/>
            <a:ext cx="2668679" cy="369332"/>
          </a:xfrm>
          <a:prstGeom prst="rect">
            <a:avLst/>
          </a:prstGeom>
          <a:noFill/>
        </p:spPr>
        <p:txBody>
          <a:bodyPr wrap="none" rtlCol="0">
            <a:spAutoFit/>
          </a:bodyPr>
          <a:lstStyle/>
          <a:p>
            <a:r>
              <a:rPr lang="en-US" dirty="0"/>
              <a:t>Series Id (not used to plot)</a:t>
            </a:r>
          </a:p>
        </p:txBody>
      </p:sp>
      <p:sp>
        <p:nvSpPr>
          <p:cNvPr id="4" name="TextBox 3">
            <a:extLst>
              <a:ext uri="{FF2B5EF4-FFF2-40B4-BE49-F238E27FC236}">
                <a16:creationId xmlns:a16="http://schemas.microsoft.com/office/drawing/2014/main" id="{ED15A992-787C-7C8F-668E-C67D40D915D8}"/>
              </a:ext>
            </a:extLst>
          </p:cNvPr>
          <p:cNvSpPr txBox="1"/>
          <p:nvPr/>
        </p:nvSpPr>
        <p:spPr>
          <a:xfrm>
            <a:off x="8271357" y="1367482"/>
            <a:ext cx="1318951" cy="369332"/>
          </a:xfrm>
          <a:prstGeom prst="rect">
            <a:avLst/>
          </a:prstGeom>
          <a:noFill/>
        </p:spPr>
        <p:txBody>
          <a:bodyPr wrap="none" rtlCol="0">
            <a:spAutoFit/>
          </a:bodyPr>
          <a:lstStyle/>
          <a:p>
            <a:r>
              <a:rPr lang="en-US" dirty="0"/>
              <a:t>X data point</a:t>
            </a:r>
          </a:p>
        </p:txBody>
      </p:sp>
      <p:sp>
        <p:nvSpPr>
          <p:cNvPr id="5" name="TextBox 4">
            <a:extLst>
              <a:ext uri="{FF2B5EF4-FFF2-40B4-BE49-F238E27FC236}">
                <a16:creationId xmlns:a16="http://schemas.microsoft.com/office/drawing/2014/main" id="{FD0FD0E9-924C-1237-7088-8C8A62675596}"/>
              </a:ext>
            </a:extLst>
          </p:cNvPr>
          <p:cNvSpPr txBox="1"/>
          <p:nvPr/>
        </p:nvSpPr>
        <p:spPr>
          <a:xfrm>
            <a:off x="8778564" y="1798207"/>
            <a:ext cx="1310936" cy="369332"/>
          </a:xfrm>
          <a:prstGeom prst="rect">
            <a:avLst/>
          </a:prstGeom>
          <a:noFill/>
        </p:spPr>
        <p:txBody>
          <a:bodyPr wrap="none" rtlCol="0">
            <a:spAutoFit/>
          </a:bodyPr>
          <a:lstStyle/>
          <a:p>
            <a:r>
              <a:rPr lang="en-US" dirty="0"/>
              <a:t>Y data point</a:t>
            </a:r>
          </a:p>
        </p:txBody>
      </p:sp>
      <p:sp>
        <p:nvSpPr>
          <p:cNvPr id="10" name="Oval 9">
            <a:extLst>
              <a:ext uri="{FF2B5EF4-FFF2-40B4-BE49-F238E27FC236}">
                <a16:creationId xmlns:a16="http://schemas.microsoft.com/office/drawing/2014/main" id="{82FEFE6C-9545-3064-59CC-0BF8AF061597}"/>
              </a:ext>
            </a:extLst>
          </p:cNvPr>
          <p:cNvSpPr/>
          <p:nvPr/>
        </p:nvSpPr>
        <p:spPr>
          <a:xfrm>
            <a:off x="5600039" y="2167539"/>
            <a:ext cx="1229161" cy="29017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AFFD5D-97E3-44BE-2F7D-60FF1C5387F7}"/>
              </a:ext>
            </a:extLst>
          </p:cNvPr>
          <p:cNvSpPr/>
          <p:nvPr/>
        </p:nvSpPr>
        <p:spPr>
          <a:xfrm>
            <a:off x="6741328" y="2375816"/>
            <a:ext cx="1229161" cy="29017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FD2B19-557E-A700-4D75-504E47444506}"/>
              </a:ext>
            </a:extLst>
          </p:cNvPr>
          <p:cNvSpPr/>
          <p:nvPr/>
        </p:nvSpPr>
        <p:spPr>
          <a:xfrm>
            <a:off x="4485119" y="1982873"/>
            <a:ext cx="1229161" cy="29017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FA34F936-CDB4-FA4A-0AAB-F5585E06D0B0}"/>
              </a:ext>
            </a:extLst>
          </p:cNvPr>
          <p:cNvCxnSpPr>
            <a:stCxn id="3" idx="1"/>
          </p:cNvCxnSpPr>
          <p:nvPr/>
        </p:nvCxnSpPr>
        <p:spPr>
          <a:xfrm flipH="1">
            <a:off x="5600039" y="1047992"/>
            <a:ext cx="2499654" cy="934881"/>
          </a:xfrm>
          <a:prstGeom prst="straightConnector1">
            <a:avLst/>
          </a:prstGeom>
          <a:ln w="31750">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E8D5E038-D3A6-F987-F616-2ABFD0F5945D}"/>
              </a:ext>
            </a:extLst>
          </p:cNvPr>
          <p:cNvCxnSpPr>
            <a:cxnSpLocks/>
            <a:stCxn id="4" idx="1"/>
          </p:cNvCxnSpPr>
          <p:nvPr/>
        </p:nvCxnSpPr>
        <p:spPr>
          <a:xfrm flipH="1">
            <a:off x="6741328" y="1552148"/>
            <a:ext cx="1530029" cy="565549"/>
          </a:xfrm>
          <a:prstGeom prst="straightConnector1">
            <a:avLst/>
          </a:prstGeom>
          <a:ln w="31750">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a:extLst>
              <a:ext uri="{FF2B5EF4-FFF2-40B4-BE49-F238E27FC236}">
                <a16:creationId xmlns:a16="http://schemas.microsoft.com/office/drawing/2014/main" id="{5D9575CF-1D6F-2D2C-C351-59DAC555CA64}"/>
              </a:ext>
            </a:extLst>
          </p:cNvPr>
          <p:cNvCxnSpPr>
            <a:cxnSpLocks/>
            <a:stCxn id="5" idx="1"/>
          </p:cNvCxnSpPr>
          <p:nvPr/>
        </p:nvCxnSpPr>
        <p:spPr>
          <a:xfrm flipH="1">
            <a:off x="7355908" y="1982873"/>
            <a:ext cx="1422656" cy="350187"/>
          </a:xfrm>
          <a:prstGeom prst="straightConnector1">
            <a:avLst/>
          </a:prstGeom>
          <a:ln w="31750">
            <a:tailEnd type="triangle"/>
          </a:ln>
        </p:spPr>
        <p:style>
          <a:lnRef idx="2">
            <a:schemeClr val="accent6"/>
          </a:lnRef>
          <a:fillRef idx="0">
            <a:schemeClr val="accent6"/>
          </a:fillRef>
          <a:effectRef idx="1">
            <a:schemeClr val="accent6"/>
          </a:effectRef>
          <a:fontRef idx="minor">
            <a:schemeClr val="tx1"/>
          </a:fontRef>
        </p:style>
      </p:cxnSp>
      <p:sp>
        <p:nvSpPr>
          <p:cNvPr id="20" name="TextBox 19">
            <a:extLst>
              <a:ext uri="{FF2B5EF4-FFF2-40B4-BE49-F238E27FC236}">
                <a16:creationId xmlns:a16="http://schemas.microsoft.com/office/drawing/2014/main" id="{9A3B8C22-5DEB-351C-017B-7CD13CE999D1}"/>
              </a:ext>
            </a:extLst>
          </p:cNvPr>
          <p:cNvSpPr txBox="1"/>
          <p:nvPr/>
        </p:nvSpPr>
        <p:spPr>
          <a:xfrm>
            <a:off x="8704813" y="3159282"/>
            <a:ext cx="2215543" cy="369332"/>
          </a:xfrm>
          <a:prstGeom prst="rect">
            <a:avLst/>
          </a:prstGeom>
          <a:noFill/>
        </p:spPr>
        <p:txBody>
          <a:bodyPr wrap="none" rtlCol="0">
            <a:spAutoFit/>
          </a:bodyPr>
          <a:lstStyle/>
          <a:p>
            <a:r>
              <a:rPr lang="en-US" dirty="0"/>
              <a:t>Switch to new XY plot</a:t>
            </a:r>
          </a:p>
        </p:txBody>
      </p:sp>
      <p:sp>
        <p:nvSpPr>
          <p:cNvPr id="21" name="Oval 20">
            <a:extLst>
              <a:ext uri="{FF2B5EF4-FFF2-40B4-BE49-F238E27FC236}">
                <a16:creationId xmlns:a16="http://schemas.microsoft.com/office/drawing/2014/main" id="{C7E325C3-59F2-D4D4-C98B-8860142370F7}"/>
              </a:ext>
            </a:extLst>
          </p:cNvPr>
          <p:cNvSpPr/>
          <p:nvPr/>
        </p:nvSpPr>
        <p:spPr>
          <a:xfrm>
            <a:off x="4284660" y="3283910"/>
            <a:ext cx="574143" cy="29017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A153F774-1102-8309-9EAE-6A3FEBD51093}"/>
              </a:ext>
            </a:extLst>
          </p:cNvPr>
          <p:cNvCxnSpPr>
            <a:cxnSpLocks/>
            <a:stCxn id="20" idx="1"/>
          </p:cNvCxnSpPr>
          <p:nvPr/>
        </p:nvCxnSpPr>
        <p:spPr>
          <a:xfrm flipH="1">
            <a:off x="4858803" y="3343948"/>
            <a:ext cx="3846010" cy="94975"/>
          </a:xfrm>
          <a:prstGeom prst="straightConnector1">
            <a:avLst/>
          </a:prstGeom>
          <a:ln w="31750">
            <a:tailEnd type="triangle"/>
          </a:ln>
        </p:spPr>
        <p:style>
          <a:lnRef idx="2">
            <a:schemeClr val="accent6"/>
          </a:lnRef>
          <a:fillRef idx="0">
            <a:schemeClr val="accent6"/>
          </a:fillRef>
          <a:effectRef idx="1">
            <a:schemeClr val="accent6"/>
          </a:effectRef>
          <a:fontRef idx="minor">
            <a:schemeClr val="tx1"/>
          </a:fontRef>
        </p:style>
      </p:cxnSp>
      <p:sp>
        <p:nvSpPr>
          <p:cNvPr id="24" name="TextBox 23">
            <a:extLst>
              <a:ext uri="{FF2B5EF4-FFF2-40B4-BE49-F238E27FC236}">
                <a16:creationId xmlns:a16="http://schemas.microsoft.com/office/drawing/2014/main" id="{3D84EB5C-2AA0-857A-8B5E-967D1AF78BB6}"/>
              </a:ext>
            </a:extLst>
          </p:cNvPr>
          <p:cNvSpPr txBox="1"/>
          <p:nvPr/>
        </p:nvSpPr>
        <p:spPr>
          <a:xfrm>
            <a:off x="8552829" y="5810008"/>
            <a:ext cx="2478435" cy="369332"/>
          </a:xfrm>
          <a:prstGeom prst="rect">
            <a:avLst/>
          </a:prstGeom>
          <a:noFill/>
        </p:spPr>
        <p:txBody>
          <a:bodyPr wrap="none" rtlCol="0">
            <a:spAutoFit/>
          </a:bodyPr>
          <a:lstStyle/>
          <a:p>
            <a:r>
              <a:rPr lang="en-US" dirty="0"/>
              <a:t>End of data.  Enable plot</a:t>
            </a:r>
          </a:p>
        </p:txBody>
      </p:sp>
      <p:sp>
        <p:nvSpPr>
          <p:cNvPr id="25" name="Oval 24">
            <a:extLst>
              <a:ext uri="{FF2B5EF4-FFF2-40B4-BE49-F238E27FC236}">
                <a16:creationId xmlns:a16="http://schemas.microsoft.com/office/drawing/2014/main" id="{E661A2D6-9257-E14E-F50F-D33649000868}"/>
              </a:ext>
            </a:extLst>
          </p:cNvPr>
          <p:cNvSpPr/>
          <p:nvPr/>
        </p:nvSpPr>
        <p:spPr>
          <a:xfrm>
            <a:off x="4282514" y="6411330"/>
            <a:ext cx="574143" cy="29017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D4AC4B7A-FDFC-218F-58A9-29D660222A40}"/>
              </a:ext>
            </a:extLst>
          </p:cNvPr>
          <p:cNvCxnSpPr>
            <a:cxnSpLocks/>
          </p:cNvCxnSpPr>
          <p:nvPr/>
        </p:nvCxnSpPr>
        <p:spPr>
          <a:xfrm flipH="1">
            <a:off x="4856657" y="6042464"/>
            <a:ext cx="3746430" cy="523267"/>
          </a:xfrm>
          <a:prstGeom prst="straightConnector1">
            <a:avLst/>
          </a:prstGeom>
          <a:ln w="31750">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8537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8D08-8257-87D0-38DE-223E72119D17}"/>
              </a:ext>
            </a:extLst>
          </p:cNvPr>
          <p:cNvSpPr>
            <a:spLocks noGrp="1"/>
          </p:cNvSpPr>
          <p:nvPr>
            <p:ph type="title"/>
          </p:nvPr>
        </p:nvSpPr>
        <p:spPr>
          <a:xfrm>
            <a:off x="1072167" y="2502793"/>
            <a:ext cx="9490325" cy="2080930"/>
          </a:xfrm>
        </p:spPr>
        <p:txBody>
          <a:bodyPr/>
          <a:lstStyle/>
          <a:p>
            <a:pPr algn="ctr"/>
            <a:r>
              <a:rPr lang="en-US" dirty="0"/>
              <a:t>CLI Manual</a:t>
            </a:r>
          </a:p>
        </p:txBody>
      </p:sp>
    </p:spTree>
    <p:extLst>
      <p:ext uri="{BB962C8B-B14F-4D97-AF65-F5344CB8AC3E}">
        <p14:creationId xmlns:p14="http://schemas.microsoft.com/office/powerpoint/2010/main" val="98347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6B9F-AB60-7E5E-2A11-1700D8133031}"/>
              </a:ext>
            </a:extLst>
          </p:cNvPr>
          <p:cNvSpPr>
            <a:spLocks noGrp="1"/>
          </p:cNvSpPr>
          <p:nvPr>
            <p:ph type="title"/>
          </p:nvPr>
        </p:nvSpPr>
        <p:spPr>
          <a:xfrm>
            <a:off x="685801" y="259977"/>
            <a:ext cx="10131425" cy="614082"/>
          </a:xfrm>
        </p:spPr>
        <p:txBody>
          <a:bodyPr>
            <a:normAutofit fontScale="90000"/>
          </a:bodyPr>
          <a:lstStyle/>
          <a:p>
            <a:r>
              <a:rPr lang="en-US" dirty="0"/>
              <a:t>Arduino software (firmware)</a:t>
            </a:r>
          </a:p>
        </p:txBody>
      </p:sp>
      <p:sp>
        <p:nvSpPr>
          <p:cNvPr id="4" name="Content Placeholder 3">
            <a:extLst>
              <a:ext uri="{FF2B5EF4-FFF2-40B4-BE49-F238E27FC236}">
                <a16:creationId xmlns:a16="http://schemas.microsoft.com/office/drawing/2014/main" id="{9BC5AAEB-06B5-DF6F-A534-8C7069C7C5FB}"/>
              </a:ext>
            </a:extLst>
          </p:cNvPr>
          <p:cNvSpPr txBox="1">
            <a:spLocks noGrp="1"/>
          </p:cNvSpPr>
          <p:nvPr>
            <p:ph idx="1"/>
          </p:nvPr>
        </p:nvSpPr>
        <p:spPr>
          <a:xfrm>
            <a:off x="430306" y="1020113"/>
            <a:ext cx="10131425" cy="1051570"/>
          </a:xfrm>
          <a:prstGeom prst="rect">
            <a:avLst/>
          </a:prstGeom>
          <a:noFill/>
        </p:spPr>
        <p:txBody>
          <a:bodyPr wrap="square" rtlCol="0">
            <a:spAutoFit/>
          </a:bodyPr>
          <a:lstStyle/>
          <a:p>
            <a:r>
              <a:rPr lang="en-US" dirty="0"/>
              <a:t>This software was compiled using </a:t>
            </a:r>
            <a:r>
              <a:rPr lang="en-US" dirty="0" err="1"/>
              <a:t>PlatformIO</a:t>
            </a:r>
            <a:r>
              <a:rPr lang="en-US" dirty="0"/>
              <a:t> IDE.  As is it will NOT compile with Arduino IDE.</a:t>
            </a:r>
          </a:p>
          <a:p>
            <a:r>
              <a:rPr lang="en-US" dirty="0"/>
              <a:t>For Arduino IDE, simply rename the main.cpp to an Arduino program name (*.</a:t>
            </a:r>
            <a:r>
              <a:rPr lang="en-US" dirty="0" err="1"/>
              <a:t>ino</a:t>
            </a:r>
            <a:r>
              <a:rPr lang="en-US" dirty="0"/>
              <a:t>). Then create a directory with the same name and store all .</a:t>
            </a:r>
            <a:r>
              <a:rPr lang="en-US" dirty="0" err="1"/>
              <a:t>cpp</a:t>
            </a:r>
            <a:r>
              <a:rPr lang="en-US" dirty="0"/>
              <a:t> and  .h files in that directory</a:t>
            </a:r>
          </a:p>
        </p:txBody>
      </p:sp>
      <p:pic>
        <p:nvPicPr>
          <p:cNvPr id="6" name="Picture 5">
            <a:extLst>
              <a:ext uri="{FF2B5EF4-FFF2-40B4-BE49-F238E27FC236}">
                <a16:creationId xmlns:a16="http://schemas.microsoft.com/office/drawing/2014/main" id="{302CE4CF-3109-2795-422F-05D419D36A61}"/>
              </a:ext>
            </a:extLst>
          </p:cNvPr>
          <p:cNvPicPr>
            <a:picLocks noChangeAspect="1"/>
          </p:cNvPicPr>
          <p:nvPr/>
        </p:nvPicPr>
        <p:blipFill>
          <a:blip r:embed="rId2"/>
          <a:stretch>
            <a:fillRect/>
          </a:stretch>
        </p:blipFill>
        <p:spPr>
          <a:xfrm>
            <a:off x="125684" y="2165812"/>
            <a:ext cx="5370334" cy="1989329"/>
          </a:xfrm>
          <a:prstGeom prst="rect">
            <a:avLst/>
          </a:prstGeom>
        </p:spPr>
      </p:pic>
      <p:pic>
        <p:nvPicPr>
          <p:cNvPr id="12" name="Picture 11">
            <a:extLst>
              <a:ext uri="{FF2B5EF4-FFF2-40B4-BE49-F238E27FC236}">
                <a16:creationId xmlns:a16="http://schemas.microsoft.com/office/drawing/2014/main" id="{C003F9EC-EBB9-B8B6-39B5-B492778A08D7}"/>
              </a:ext>
            </a:extLst>
          </p:cNvPr>
          <p:cNvPicPr>
            <a:picLocks noChangeAspect="1"/>
          </p:cNvPicPr>
          <p:nvPr/>
        </p:nvPicPr>
        <p:blipFill>
          <a:blip r:embed="rId3"/>
          <a:stretch>
            <a:fillRect/>
          </a:stretch>
        </p:blipFill>
        <p:spPr>
          <a:xfrm>
            <a:off x="6096000" y="4504466"/>
            <a:ext cx="5877745" cy="2133898"/>
          </a:xfrm>
          <a:prstGeom prst="rect">
            <a:avLst/>
          </a:prstGeom>
        </p:spPr>
      </p:pic>
      <p:pic>
        <p:nvPicPr>
          <p:cNvPr id="14" name="Picture 13">
            <a:extLst>
              <a:ext uri="{FF2B5EF4-FFF2-40B4-BE49-F238E27FC236}">
                <a16:creationId xmlns:a16="http://schemas.microsoft.com/office/drawing/2014/main" id="{24723911-ED16-9F4A-9CBF-81B9FC858059}"/>
              </a:ext>
            </a:extLst>
          </p:cNvPr>
          <p:cNvPicPr>
            <a:picLocks noChangeAspect="1"/>
          </p:cNvPicPr>
          <p:nvPr/>
        </p:nvPicPr>
        <p:blipFill>
          <a:blip r:embed="rId4"/>
          <a:stretch>
            <a:fillRect/>
          </a:stretch>
        </p:blipFill>
        <p:spPr>
          <a:xfrm>
            <a:off x="6096000" y="3921746"/>
            <a:ext cx="4925112" cy="466790"/>
          </a:xfrm>
          <a:prstGeom prst="rect">
            <a:avLst/>
          </a:prstGeom>
        </p:spPr>
      </p:pic>
      <p:sp>
        <p:nvSpPr>
          <p:cNvPr id="15" name="Left Brace 14">
            <a:extLst>
              <a:ext uri="{FF2B5EF4-FFF2-40B4-BE49-F238E27FC236}">
                <a16:creationId xmlns:a16="http://schemas.microsoft.com/office/drawing/2014/main" id="{A94D3B7D-AE62-AE71-886C-DF95553B681B}"/>
              </a:ext>
            </a:extLst>
          </p:cNvPr>
          <p:cNvSpPr/>
          <p:nvPr/>
        </p:nvSpPr>
        <p:spPr>
          <a:xfrm>
            <a:off x="5608077" y="3773530"/>
            <a:ext cx="644805" cy="2936253"/>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6" name="Arrow: Bent-Up 15">
            <a:extLst>
              <a:ext uri="{FF2B5EF4-FFF2-40B4-BE49-F238E27FC236}">
                <a16:creationId xmlns:a16="http://schemas.microsoft.com/office/drawing/2014/main" id="{C526FA8C-C357-1303-CFFE-E968A8B37B2A}"/>
              </a:ext>
            </a:extLst>
          </p:cNvPr>
          <p:cNvSpPr/>
          <p:nvPr/>
        </p:nvSpPr>
        <p:spPr>
          <a:xfrm rot="5400000">
            <a:off x="3207331" y="3852791"/>
            <a:ext cx="1344705" cy="2137666"/>
          </a:xfrm>
          <a:prstGeom prst="bent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207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6B9F-AB60-7E5E-2A11-1700D8133031}"/>
              </a:ext>
            </a:extLst>
          </p:cNvPr>
          <p:cNvSpPr>
            <a:spLocks noGrp="1"/>
          </p:cNvSpPr>
          <p:nvPr>
            <p:ph type="title"/>
          </p:nvPr>
        </p:nvSpPr>
        <p:spPr>
          <a:xfrm>
            <a:off x="268941" y="259976"/>
            <a:ext cx="4719919" cy="1162211"/>
          </a:xfrm>
        </p:spPr>
        <p:txBody>
          <a:bodyPr>
            <a:normAutofit fontScale="90000"/>
          </a:bodyPr>
          <a:lstStyle/>
          <a:p>
            <a:r>
              <a:rPr lang="en-US" dirty="0"/>
              <a:t>Arduino IDE vs PLATForm.IO</a:t>
            </a:r>
          </a:p>
        </p:txBody>
      </p:sp>
      <p:pic>
        <p:nvPicPr>
          <p:cNvPr id="8" name="Picture 7">
            <a:extLst>
              <a:ext uri="{FF2B5EF4-FFF2-40B4-BE49-F238E27FC236}">
                <a16:creationId xmlns:a16="http://schemas.microsoft.com/office/drawing/2014/main" id="{14789CC4-E140-2653-A04A-67F05EB2C753}"/>
              </a:ext>
            </a:extLst>
          </p:cNvPr>
          <p:cNvPicPr>
            <a:picLocks noChangeAspect="1"/>
          </p:cNvPicPr>
          <p:nvPr/>
        </p:nvPicPr>
        <p:blipFill>
          <a:blip r:embed="rId2"/>
          <a:stretch>
            <a:fillRect/>
          </a:stretch>
        </p:blipFill>
        <p:spPr>
          <a:xfrm>
            <a:off x="430306" y="5564200"/>
            <a:ext cx="9888330" cy="1162212"/>
          </a:xfrm>
          <a:prstGeom prst="rect">
            <a:avLst/>
          </a:prstGeom>
        </p:spPr>
      </p:pic>
      <p:pic>
        <p:nvPicPr>
          <p:cNvPr id="10" name="Picture 9">
            <a:extLst>
              <a:ext uri="{FF2B5EF4-FFF2-40B4-BE49-F238E27FC236}">
                <a16:creationId xmlns:a16="http://schemas.microsoft.com/office/drawing/2014/main" id="{C212B8BC-8BD3-CF9D-EF42-002087F1E692}"/>
              </a:ext>
            </a:extLst>
          </p:cNvPr>
          <p:cNvPicPr>
            <a:picLocks noChangeAspect="1"/>
          </p:cNvPicPr>
          <p:nvPr/>
        </p:nvPicPr>
        <p:blipFill>
          <a:blip r:embed="rId3"/>
          <a:stretch>
            <a:fillRect/>
          </a:stretch>
        </p:blipFill>
        <p:spPr>
          <a:xfrm>
            <a:off x="4892801" y="131588"/>
            <a:ext cx="6910787" cy="5126212"/>
          </a:xfrm>
          <a:prstGeom prst="rect">
            <a:avLst/>
          </a:prstGeom>
        </p:spPr>
      </p:pic>
      <p:sp>
        <p:nvSpPr>
          <p:cNvPr id="7" name="Oval 6">
            <a:extLst>
              <a:ext uri="{FF2B5EF4-FFF2-40B4-BE49-F238E27FC236}">
                <a16:creationId xmlns:a16="http://schemas.microsoft.com/office/drawing/2014/main" id="{357AD1DE-7CE1-A7B1-B81D-D7B6DD1AB58E}"/>
              </a:ext>
            </a:extLst>
          </p:cNvPr>
          <p:cNvSpPr/>
          <p:nvPr/>
        </p:nvSpPr>
        <p:spPr>
          <a:xfrm>
            <a:off x="4495799" y="4730164"/>
            <a:ext cx="3290455" cy="527636"/>
          </a:xfrm>
          <a:prstGeom prst="ellipse">
            <a:avLst/>
          </a:prstGeom>
          <a:solidFill>
            <a:srgbClr val="FFFF00">
              <a:alpha val="24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89AB4B-B843-E795-2B69-C69704BA310F}"/>
              </a:ext>
            </a:extLst>
          </p:cNvPr>
          <p:cNvSpPr/>
          <p:nvPr/>
        </p:nvSpPr>
        <p:spPr>
          <a:xfrm>
            <a:off x="200890" y="5949364"/>
            <a:ext cx="3290455" cy="527636"/>
          </a:xfrm>
          <a:prstGeom prst="ellipse">
            <a:avLst/>
          </a:prstGeom>
          <a:solidFill>
            <a:srgbClr val="FFFF00">
              <a:alpha val="24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20C5C-0BFC-F3E1-A9C5-73D3C0EF3895}"/>
              </a:ext>
            </a:extLst>
          </p:cNvPr>
          <p:cNvSpPr txBox="1"/>
          <p:nvPr/>
        </p:nvSpPr>
        <p:spPr>
          <a:xfrm>
            <a:off x="584852" y="2505670"/>
            <a:ext cx="3511923" cy="923330"/>
          </a:xfrm>
          <a:prstGeom prst="rect">
            <a:avLst/>
          </a:prstGeom>
          <a:noFill/>
        </p:spPr>
        <p:txBody>
          <a:bodyPr wrap="none" rtlCol="0">
            <a:spAutoFit/>
          </a:bodyPr>
          <a:lstStyle/>
          <a:p>
            <a:r>
              <a:rPr lang="en-US" dirty="0">
                <a:solidFill>
                  <a:srgbClr val="FFC000"/>
                </a:solidFill>
              </a:rPr>
              <a:t>		Arduino 		</a:t>
            </a:r>
            <a:r>
              <a:rPr lang="en-US" dirty="0" err="1">
                <a:solidFill>
                  <a:srgbClr val="FFC000"/>
                </a:solidFill>
              </a:rPr>
              <a:t>PlatformIO</a:t>
            </a:r>
            <a:endParaRPr lang="en-US" dirty="0">
              <a:solidFill>
                <a:srgbClr val="FFC000"/>
              </a:solidFill>
            </a:endParaRPr>
          </a:p>
          <a:p>
            <a:r>
              <a:rPr lang="en-US" dirty="0">
                <a:solidFill>
                  <a:srgbClr val="FFC000"/>
                </a:solidFill>
              </a:rPr>
              <a:t>RAM		1689		1414</a:t>
            </a:r>
          </a:p>
          <a:p>
            <a:r>
              <a:rPr lang="en-US" dirty="0">
                <a:solidFill>
                  <a:srgbClr val="FFC000"/>
                </a:solidFill>
              </a:rPr>
              <a:t>FLASH	23334		19098</a:t>
            </a:r>
          </a:p>
        </p:txBody>
      </p:sp>
    </p:spTree>
    <p:extLst>
      <p:ext uri="{BB962C8B-B14F-4D97-AF65-F5344CB8AC3E}">
        <p14:creationId xmlns:p14="http://schemas.microsoft.com/office/powerpoint/2010/main" val="1317438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120203"/>
            <a:ext cx="10131425" cy="678287"/>
          </a:xfrm>
        </p:spPr>
        <p:txBody>
          <a:bodyPr/>
          <a:lstStyle/>
          <a:p>
            <a:r>
              <a:rPr lang="en-US" dirty="0"/>
              <a:t>CLI Guide: SUMMARY</a:t>
            </a:r>
          </a:p>
        </p:txBody>
      </p:sp>
      <p:sp>
        <p:nvSpPr>
          <p:cNvPr id="4" name="TextBox 3">
            <a:extLst>
              <a:ext uri="{FF2B5EF4-FFF2-40B4-BE49-F238E27FC236}">
                <a16:creationId xmlns:a16="http://schemas.microsoft.com/office/drawing/2014/main" id="{E9583F7B-706F-CD40-E6E0-A4BE9F74EDEC}"/>
              </a:ext>
            </a:extLst>
          </p:cNvPr>
          <p:cNvSpPr txBox="1"/>
          <p:nvPr/>
        </p:nvSpPr>
        <p:spPr>
          <a:xfrm>
            <a:off x="575256" y="940158"/>
            <a:ext cx="11616744" cy="4770537"/>
          </a:xfrm>
          <a:prstGeom prst="rect">
            <a:avLst/>
          </a:prstGeom>
          <a:noFill/>
        </p:spPr>
        <p:txBody>
          <a:bodyPr wrap="square" rtlCol="0">
            <a:spAutoFit/>
          </a:bodyPr>
          <a:lstStyle/>
          <a:p>
            <a:r>
              <a:rPr lang="en-US" sz="1600" b="0" dirty="0">
                <a:solidFill>
                  <a:srgbClr val="D4D4D4"/>
                </a:solidFill>
                <a:effectLst/>
                <a:latin typeface="Consolas" panose="020B0609020204030204" pitchFamily="49" charset="0"/>
              </a:rPr>
              <a:t> </a:t>
            </a:r>
            <a:r>
              <a:rPr lang="en-US" sz="1600" dirty="0">
                <a:solidFill>
                  <a:srgbClr val="CE9178"/>
                </a:solidFill>
                <a:latin typeface="Consolas" panose="020B0609020204030204" pitchFamily="49" charset="0"/>
              </a:rPr>
              <a:t> H</a:t>
            </a:r>
            <a:r>
              <a:rPr lang="en-US" sz="1600" b="0" dirty="0">
                <a:solidFill>
                  <a:srgbClr val="D4D4D4"/>
                </a:solidFill>
                <a:effectLst/>
                <a:latin typeface="Consolas" panose="020B0609020204030204" pitchFamily="49" charset="0"/>
              </a:rPr>
              <a:t>							</a:t>
            </a:r>
            <a:r>
              <a:rPr lang="en-US" sz="1600" dirty="0">
                <a:solidFill>
                  <a:srgbClr val="6A9955"/>
                </a:solidFill>
                <a:latin typeface="Consolas" panose="020B0609020204030204" pitchFamily="49" charset="0"/>
              </a:rPr>
              <a:t>// Help – Command summary</a:t>
            </a:r>
          </a:p>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a:t>
            </a:r>
            <a:r>
              <a:rPr lang="en-US" sz="1600" b="0" dirty="0">
                <a:solidFill>
                  <a:srgbClr val="6A9955"/>
                </a:solidFill>
                <a:effectLst/>
                <a:latin typeface="Consolas" panose="020B0609020204030204" pitchFamily="49" charset="0"/>
              </a:rPr>
              <a:t>              			// Display current Calibration</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 [R|M|D]</a:t>
            </a:r>
            <a:r>
              <a:rPr lang="en-US" sz="1600" b="0" dirty="0">
                <a:solidFill>
                  <a:srgbClr val="6A9955"/>
                </a:solidFill>
                <a:effectLst/>
                <a:latin typeface="Consolas" panose="020B0609020204030204" pitchFamily="49" charset="0"/>
              </a:rPr>
              <a:t>      			// Calibrate</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D</a:t>
            </a:r>
            <a:r>
              <a:rPr lang="en-US" sz="1600" b="0" dirty="0">
                <a:solidFill>
                  <a:srgbClr val="6A9955"/>
                </a:solidFill>
                <a:effectLst/>
                <a:latin typeface="Consolas" panose="020B0609020204030204" pitchFamily="49" charset="0"/>
              </a:rPr>
              <a:t>              			// Set default values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 [I|P]</a:t>
            </a:r>
            <a:r>
              <a:rPr lang="en-US" sz="1600" b="0" dirty="0">
                <a:solidFill>
                  <a:srgbClr val="6A9955"/>
                </a:solidFill>
                <a:effectLst/>
                <a:latin typeface="Consolas" panose="020B0609020204030204" pitchFamily="49" charset="0"/>
              </a:rPr>
              <a:t>        			// Configure EEPROM</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M [R]</a:t>
            </a:r>
            <a:r>
              <a:rPr lang="en-US" sz="1600" b="0" dirty="0">
                <a:solidFill>
                  <a:srgbClr val="6A9955"/>
                </a:solidFill>
                <a:effectLst/>
                <a:latin typeface="Consolas" panose="020B0609020204030204" pitchFamily="49" charset="0"/>
              </a:rPr>
              <a:t>          			// Measure Voltages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 [3|10 [255]</a:t>
            </a:r>
            <a:r>
              <a:rPr lang="en-US" sz="1600" b="0" dirty="0">
                <a:solidFill>
                  <a:srgbClr val="6A9955"/>
                </a:solidFill>
                <a:effectLst/>
                <a:latin typeface="Consolas" panose="020B0609020204030204" pitchFamily="49" charset="0"/>
              </a:rPr>
              <a:t>  			// Set PWM on pin 3 or pin 10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R</a:t>
            </a:r>
            <a:r>
              <a:rPr lang="en-US" sz="1600" b="0" dirty="0">
                <a:solidFill>
                  <a:srgbClr val="6A9955"/>
                </a:solidFill>
                <a:effectLst/>
                <a:latin typeface="Consolas" panose="020B0609020204030204" pitchFamily="49" charset="0"/>
              </a:rPr>
              <a:t>              			// Reset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[V] [B|C] [O] [mV]</a:t>
            </a:r>
            <a:r>
              <a:rPr lang="en-US" sz="1600" b="0" dirty="0">
                <a:solidFill>
                  <a:srgbClr val="6A9955"/>
                </a:solidFill>
                <a:effectLst/>
                <a:latin typeface="Consolas" panose="020B0609020204030204" pitchFamily="49" charset="0"/>
              </a:rPr>
              <a:t>  		// Set voltage on Base or </a:t>
            </a:r>
            <a:r>
              <a:rPr lang="en-US" sz="1600" b="0" dirty="0" err="1">
                <a:solidFill>
                  <a:srgbClr val="6A9955"/>
                </a:solidFill>
                <a:effectLst/>
                <a:latin typeface="Consolas" panose="020B0609020204030204" pitchFamily="49" charset="0"/>
              </a:rPr>
              <a:t>Vcc</a:t>
            </a:r>
            <a:r>
              <a:rPr lang="en-US" sz="1600" b="0" dirty="0">
                <a:solidFill>
                  <a:srgbClr val="6A9955"/>
                </a:solidFill>
                <a:effectLst/>
                <a:latin typeface="Consolas" panose="020B0609020204030204" pitchFamily="49" charset="0"/>
              </a:rPr>
              <a:t> pin. </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[I] [</a:t>
            </a:r>
            <a:r>
              <a:rPr lang="en-US" sz="1600" b="0" dirty="0" err="1">
                <a:solidFill>
                  <a:srgbClr val="CE9178"/>
                </a:solidFill>
                <a:effectLst/>
                <a:latin typeface="Consolas" panose="020B0609020204030204" pitchFamily="49" charset="0"/>
              </a:rPr>
              <a:t>uA</a:t>
            </a:r>
            <a:r>
              <a:rPr lang="en-US" sz="1600" b="0" dirty="0">
                <a:solidFill>
                  <a:srgbClr val="CE9178"/>
                </a:solidFill>
                <a:effectLst/>
                <a:latin typeface="Consolas" panose="020B0609020204030204" pitchFamily="49" charset="0"/>
              </a:rPr>
              <a:t>]</a:t>
            </a:r>
            <a:r>
              <a:rPr lang="en-US" sz="1600" b="0" dirty="0">
                <a:solidFill>
                  <a:srgbClr val="6A9955"/>
                </a:solidFill>
                <a:effectLst/>
                <a:latin typeface="Consolas" panose="020B0609020204030204" pitchFamily="49" charset="0"/>
              </a:rPr>
              <a:t>        			// Set current on </a:t>
            </a:r>
            <a:r>
              <a:rPr lang="en-US" sz="1600" dirty="0">
                <a:solidFill>
                  <a:srgbClr val="6A9955"/>
                </a:solidFill>
                <a:latin typeface="Consolas" panose="020B0609020204030204" pitchFamily="49" charset="0"/>
              </a:rPr>
              <a:t>B</a:t>
            </a:r>
            <a:r>
              <a:rPr lang="en-US" sz="1600" b="0" dirty="0">
                <a:solidFill>
                  <a:srgbClr val="6A9955"/>
                </a:solidFill>
                <a:effectLst/>
                <a:latin typeface="Consolas" panose="020B0609020204030204" pitchFamily="49" charset="0"/>
              </a:rPr>
              <a:t>ase</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[U] [D|M|U]</a:t>
            </a:r>
            <a:r>
              <a:rPr lang="en-US" sz="1600" b="0" dirty="0">
                <a:solidFill>
                  <a:srgbClr val="6A9955"/>
                </a:solidFill>
                <a:effectLst/>
                <a:latin typeface="Consolas" panose="020B0609020204030204" pitchFamily="49" charset="0"/>
              </a:rPr>
              <a:t>     			// Set default unit to decimal, Milla or Micro for currents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[M] [B|C] [min] [max]</a:t>
            </a:r>
            <a:r>
              <a:rPr lang="en-US" sz="1600" b="0" dirty="0">
                <a:solidFill>
                  <a:srgbClr val="6A9955"/>
                </a:solidFill>
                <a:effectLst/>
                <a:latin typeface="Consolas" panose="020B0609020204030204" pitchFamily="49" charset="0"/>
              </a:rPr>
              <a:t>  	// Set min max voltage to sweep</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[R] [B|C] [R]</a:t>
            </a:r>
            <a:r>
              <a:rPr lang="en-US" sz="1600" b="0" dirty="0">
                <a:solidFill>
                  <a:srgbClr val="6A9955"/>
                </a:solidFill>
                <a:effectLst/>
                <a:latin typeface="Consolas" panose="020B0609020204030204" pitchFamily="49" charset="0"/>
              </a:rPr>
              <a:t>          	// Set Rb or </a:t>
            </a:r>
            <a:r>
              <a:rPr lang="en-US" sz="1600" dirty="0" err="1">
                <a:solidFill>
                  <a:srgbClr val="6A9955"/>
                </a:solidFill>
                <a:latin typeface="Consolas" panose="020B0609020204030204" pitchFamily="49" charset="0"/>
              </a:rPr>
              <a:t>R</a:t>
            </a:r>
            <a:r>
              <a:rPr lang="en-US" sz="1600" b="0" dirty="0" err="1">
                <a:solidFill>
                  <a:srgbClr val="6A9955"/>
                </a:solidFill>
                <a:effectLst/>
                <a:latin typeface="Consolas" panose="020B0609020204030204" pitchFamily="49" charset="0"/>
              </a:rPr>
              <a:t>c</a:t>
            </a:r>
            <a:r>
              <a:rPr lang="en-US" sz="1600" b="0" dirty="0">
                <a:solidFill>
                  <a:srgbClr val="6A9955"/>
                </a:solidFill>
                <a:effectLst/>
                <a:latin typeface="Consolas" panose="020B0609020204030204" pitchFamily="49" charset="0"/>
              </a:rPr>
              <a:t> resistor values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S [P] [B|C] [n]</a:t>
            </a:r>
            <a:r>
              <a:rPr lang="en-US" sz="1600" b="0" dirty="0">
                <a:solidFill>
                  <a:srgbClr val="6A9955"/>
                </a:solidFill>
                <a:effectLst/>
                <a:latin typeface="Consolas" panose="020B0609020204030204" pitchFamily="49" charset="0"/>
              </a:rPr>
              <a:t>          	// Set number of data point in sweep between max and min</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T [NI|NIV|NO|NB|NBC|NR|NG]</a:t>
            </a:r>
            <a:r>
              <a:rPr lang="en-US" sz="1600" b="0" dirty="0">
                <a:solidFill>
                  <a:srgbClr val="6A9955"/>
                </a:solidFill>
                <a:effectLst/>
                <a:latin typeface="Consolas" panose="020B0609020204030204" pitchFamily="49" charset="0"/>
              </a:rPr>
              <a:t> // Trace NPN Transistor</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T [FI|FIV|FO|FK|FG|FR]</a:t>
            </a:r>
            <a:r>
              <a:rPr lang="en-US" sz="1600" b="0" dirty="0">
                <a:solidFill>
                  <a:srgbClr val="6A9955"/>
                </a:solidFill>
                <a:effectLst/>
                <a:latin typeface="Consolas" panose="020B0609020204030204" pitchFamily="49" charset="0"/>
              </a:rPr>
              <a:t>  </a:t>
            </a:r>
            <a:r>
              <a:rPr lang="en-US" sz="1600" dirty="0">
                <a:solidFill>
                  <a:srgbClr val="6A9955"/>
                </a:solidFill>
                <a:latin typeface="Consolas" panose="020B0609020204030204" pitchFamily="49" charset="0"/>
              </a:rPr>
              <a:t>	</a:t>
            </a:r>
            <a:r>
              <a:rPr lang="en-US" sz="1600" b="0" dirty="0">
                <a:solidFill>
                  <a:srgbClr val="6A9955"/>
                </a:solidFill>
                <a:effectLst/>
                <a:latin typeface="Consolas" panose="020B0609020204030204" pitchFamily="49" charset="0"/>
              </a:rPr>
              <a:t>// Trace N Chan MOSFET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T [DI|DO]</a:t>
            </a:r>
            <a:r>
              <a:rPr lang="en-US" sz="1600" b="0" dirty="0">
                <a:solidFill>
                  <a:srgbClr val="6A9955"/>
                </a:solidFill>
                <a:effectLst/>
                <a:latin typeface="Consolas" panose="020B0609020204030204" pitchFamily="49" charset="0"/>
              </a:rPr>
              <a:t>               	// Trace Diode</a:t>
            </a:r>
            <a:endParaRPr lang="en-US" sz="1600" b="0" dirty="0">
              <a:solidFill>
                <a:srgbClr val="D4D4D4"/>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181156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120203"/>
            <a:ext cx="10131425" cy="678287"/>
          </a:xfrm>
        </p:spPr>
        <p:txBody>
          <a:bodyPr/>
          <a:lstStyle/>
          <a:p>
            <a:r>
              <a:rPr lang="en-US" dirty="0"/>
              <a:t>CLI Guide: Calibration</a:t>
            </a:r>
          </a:p>
        </p:txBody>
      </p:sp>
      <p:sp>
        <p:nvSpPr>
          <p:cNvPr id="4" name="TextBox 3">
            <a:extLst>
              <a:ext uri="{FF2B5EF4-FFF2-40B4-BE49-F238E27FC236}">
                <a16:creationId xmlns:a16="http://schemas.microsoft.com/office/drawing/2014/main" id="{E9583F7B-706F-CD40-E6E0-A4BE9F74EDEC}"/>
              </a:ext>
            </a:extLst>
          </p:cNvPr>
          <p:cNvSpPr txBox="1"/>
          <p:nvPr/>
        </p:nvSpPr>
        <p:spPr>
          <a:xfrm>
            <a:off x="287628" y="890709"/>
            <a:ext cx="11616744" cy="4770537"/>
          </a:xfrm>
          <a:prstGeom prst="rect">
            <a:avLst/>
          </a:prstGeom>
          <a:noFill/>
        </p:spPr>
        <p:txBody>
          <a:bodyPr wrap="square" rtlCol="0">
            <a:spAutoFit/>
          </a:bodyPr>
          <a:lstStyle/>
          <a:p>
            <a:r>
              <a:rPr lang="en-US" sz="1600" b="0" dirty="0">
                <a:solidFill>
                  <a:srgbClr val="6A9955"/>
                </a:solidFill>
                <a:effectLst/>
                <a:latin typeface="Consolas" panose="020B0609020204030204" pitchFamily="49" charset="0"/>
              </a:rPr>
              <a:t>Display current Calibration values</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a:t>
            </a:r>
            <a:r>
              <a:rPr lang="en-US" sz="1600" b="0" dirty="0">
                <a:solidFill>
                  <a:srgbClr val="6A9955"/>
                </a:solidFill>
                <a:effectLst/>
                <a:latin typeface="Consolas" panose="020B0609020204030204" pitchFamily="49" charset="0"/>
              </a:rPr>
              <a:t>              			</a:t>
            </a:r>
          </a:p>
          <a:p>
            <a:endParaRPr lang="en-US" sz="1600" dirty="0">
              <a:solidFill>
                <a:srgbClr val="6A9955"/>
              </a:solidFill>
              <a:latin typeface="Consolas" panose="020B0609020204030204" pitchFamily="49" charset="0"/>
            </a:endParaRPr>
          </a:p>
          <a:p>
            <a:r>
              <a:rPr lang="en-US" sz="1600" dirty="0">
                <a:solidFill>
                  <a:srgbClr val="6A9955"/>
                </a:solidFill>
                <a:latin typeface="Consolas" panose="020B0609020204030204" pitchFamily="49" charset="0"/>
              </a:rPr>
              <a:t>Connect the Tracer to </a:t>
            </a:r>
            <a:r>
              <a:rPr lang="en-US" sz="1600" dirty="0" err="1">
                <a:solidFill>
                  <a:srgbClr val="6A9955"/>
                </a:solidFill>
                <a:latin typeface="Consolas" panose="020B0609020204030204" pitchFamily="49" charset="0"/>
              </a:rPr>
              <a:t>Vcc</a:t>
            </a:r>
            <a:r>
              <a:rPr lang="en-US" sz="1600" dirty="0">
                <a:solidFill>
                  <a:srgbClr val="6A9955"/>
                </a:solidFill>
                <a:latin typeface="Consolas" panose="020B0609020204030204" pitchFamily="49" charset="0"/>
              </a:rPr>
              <a:t> with empty socket (nothing connected) to determine the voltage sweep range for base/gate voltage and collector/drain voltage.  It also calculated the conversion constant to convert collect/drain (pin 10) PWM voltage to actual output </a:t>
            </a:r>
            <a:r>
              <a:rPr lang="en-US" sz="1600" dirty="0" err="1">
                <a:solidFill>
                  <a:srgbClr val="6A9955"/>
                </a:solidFill>
                <a:latin typeface="Consolas" panose="020B0609020204030204" pitchFamily="49" charset="0"/>
              </a:rPr>
              <a:t>Vcc</a:t>
            </a:r>
            <a:r>
              <a:rPr lang="en-US" sz="1600" dirty="0">
                <a:solidFill>
                  <a:srgbClr val="6A9955"/>
                </a:solidFill>
                <a:latin typeface="Consolas" panose="020B0609020204030204" pitchFamily="49" charset="0"/>
              </a:rPr>
              <a:t> voltage delivered to DUT</a:t>
            </a:r>
          </a:p>
          <a:p>
            <a:r>
              <a:rPr lang="en-US" sz="1600" b="0" dirty="0">
                <a:solidFill>
                  <a:srgbClr val="D4D4D4"/>
                </a:solidFill>
                <a:effectLst/>
                <a:latin typeface="Consolas" panose="020B0609020204030204" pitchFamily="49" charset="0"/>
              </a:rPr>
              <a:t>  </a:t>
            </a:r>
            <a:r>
              <a:rPr lang="en-US" sz="1600" dirty="0">
                <a:solidFill>
                  <a:srgbClr val="CE9178"/>
                </a:solidFill>
                <a:latin typeface="Consolas" panose="020B0609020204030204" pitchFamily="49" charset="0"/>
              </a:rPr>
              <a:t>C M </a:t>
            </a:r>
            <a:r>
              <a:rPr lang="en-US" sz="1600" b="0" dirty="0">
                <a:solidFill>
                  <a:srgbClr val="D4D4D4"/>
                </a:solidFill>
                <a:effectLst/>
                <a:latin typeface="Consolas" panose="020B0609020204030204" pitchFamily="49" charset="0"/>
              </a:rPr>
              <a:t>	</a:t>
            </a:r>
          </a:p>
          <a:p>
            <a:endParaRPr lang="en-US" sz="1600" dirty="0">
              <a:solidFill>
                <a:srgbClr val="D4D4D4"/>
              </a:solidFill>
              <a:latin typeface="Consolas" panose="020B0609020204030204" pitchFamily="49" charset="0"/>
            </a:endParaRPr>
          </a:p>
          <a:p>
            <a:r>
              <a:rPr lang="en-US" sz="1600" dirty="0">
                <a:solidFill>
                  <a:srgbClr val="6A9955"/>
                </a:solidFill>
                <a:latin typeface="Consolas" panose="020B0609020204030204" pitchFamily="49" charset="0"/>
              </a:rPr>
              <a:t>Connect the Tracer to </a:t>
            </a:r>
            <a:r>
              <a:rPr lang="en-US" sz="1600" dirty="0" err="1">
                <a:solidFill>
                  <a:srgbClr val="6A9955"/>
                </a:solidFill>
                <a:latin typeface="Consolas" panose="020B0609020204030204" pitchFamily="49" charset="0"/>
              </a:rPr>
              <a:t>Vcc</a:t>
            </a:r>
            <a:r>
              <a:rPr lang="en-US" sz="1600" dirty="0">
                <a:solidFill>
                  <a:srgbClr val="6A9955"/>
                </a:solidFill>
                <a:latin typeface="Consolas" panose="020B0609020204030204" pitchFamily="49" charset="0"/>
              </a:rPr>
              <a:t> with empty socket (nothing connected) to determine the voltage sweep range for base/gate voltage and collector/drain voltage.  It also calculated the conversion constant to convert collect/drain (pin 10) PWM voltage to actual output </a:t>
            </a:r>
            <a:r>
              <a:rPr lang="en-US" sz="1600" dirty="0" err="1">
                <a:solidFill>
                  <a:srgbClr val="6A9955"/>
                </a:solidFill>
                <a:latin typeface="Consolas" panose="020B0609020204030204" pitchFamily="49" charset="0"/>
              </a:rPr>
              <a:t>Vcc</a:t>
            </a:r>
            <a:r>
              <a:rPr lang="en-US" sz="1600" dirty="0">
                <a:solidFill>
                  <a:srgbClr val="6A9955"/>
                </a:solidFill>
                <a:latin typeface="Consolas" panose="020B0609020204030204" pitchFamily="49" charset="0"/>
              </a:rPr>
              <a:t> voltage delivered to DUT</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 D</a:t>
            </a:r>
            <a:r>
              <a:rPr lang="en-US" sz="1600" b="0" dirty="0">
                <a:solidFill>
                  <a:srgbClr val="6A9955"/>
                </a:solidFill>
                <a:effectLst/>
                <a:latin typeface="Consolas" panose="020B0609020204030204" pitchFamily="49" charset="0"/>
              </a:rPr>
              <a:t>      			</a:t>
            </a:r>
          </a:p>
          <a:p>
            <a:endParaRPr lang="en-US" sz="1600" dirty="0">
              <a:solidFill>
                <a:srgbClr val="6A9955"/>
              </a:solidFill>
              <a:latin typeface="Consolas" panose="020B0609020204030204" pitchFamily="49" charset="0"/>
            </a:endParaRPr>
          </a:p>
          <a:p>
            <a:r>
              <a:rPr lang="en-US" sz="1600" dirty="0">
                <a:solidFill>
                  <a:srgbClr val="6A9955"/>
                </a:solidFill>
                <a:latin typeface="Consolas" panose="020B0609020204030204" pitchFamily="49" charset="0"/>
              </a:rPr>
              <a:t>Connect the Tracer to </a:t>
            </a:r>
            <a:r>
              <a:rPr lang="en-US" sz="1600" dirty="0" err="1">
                <a:solidFill>
                  <a:srgbClr val="6A9955"/>
                </a:solidFill>
                <a:latin typeface="Consolas" panose="020B0609020204030204" pitchFamily="49" charset="0"/>
              </a:rPr>
              <a:t>Vcc</a:t>
            </a:r>
            <a:r>
              <a:rPr lang="en-US" sz="1600" dirty="0">
                <a:solidFill>
                  <a:srgbClr val="6A9955"/>
                </a:solidFill>
                <a:latin typeface="Consolas" panose="020B0609020204030204" pitchFamily="49" charset="0"/>
              </a:rPr>
              <a:t> with empty socket (nothing connected). It generates a PWM voltage on collector/drain pin  defined by a calibration voltage constant (see below) and then measures and displays all ADC values 10 times.  This is one way to calibrate ADC pots.</a:t>
            </a:r>
          </a:p>
          <a:p>
            <a:r>
              <a:rPr lang="en-US" sz="1600" dirty="0">
                <a:solidFill>
                  <a:srgbClr val="CE9178"/>
                </a:solidFill>
                <a:latin typeface="Consolas" panose="020B0609020204030204" pitchFamily="49" charset="0"/>
              </a:rPr>
              <a:t>  C R</a:t>
            </a:r>
          </a:p>
          <a:p>
            <a:endParaRPr lang="en-US" sz="1600" dirty="0">
              <a:solidFill>
                <a:srgbClr val="D4D4D4"/>
              </a:solidFill>
              <a:latin typeface="Consolas" panose="020B0609020204030204" pitchFamily="49" charset="0"/>
            </a:endParaRPr>
          </a:p>
          <a:p>
            <a:endParaRPr lang="en-US" sz="1600" dirty="0"/>
          </a:p>
        </p:txBody>
      </p:sp>
    </p:spTree>
    <p:extLst>
      <p:ext uri="{BB962C8B-B14F-4D97-AF65-F5344CB8AC3E}">
        <p14:creationId xmlns:p14="http://schemas.microsoft.com/office/powerpoint/2010/main" val="205731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0131425" cy="678287"/>
          </a:xfrm>
        </p:spPr>
        <p:txBody>
          <a:bodyPr/>
          <a:lstStyle/>
          <a:p>
            <a:r>
              <a:rPr lang="en-US" dirty="0"/>
              <a:t>Calibration &amp; CONFIGURATION for Version 1</a:t>
            </a:r>
          </a:p>
        </p:txBody>
      </p:sp>
      <p:sp>
        <p:nvSpPr>
          <p:cNvPr id="4" name="TextBox 3">
            <a:extLst>
              <a:ext uri="{FF2B5EF4-FFF2-40B4-BE49-F238E27FC236}">
                <a16:creationId xmlns:a16="http://schemas.microsoft.com/office/drawing/2014/main" id="{E9583F7B-706F-CD40-E6E0-A4BE9F74EDEC}"/>
              </a:ext>
            </a:extLst>
          </p:cNvPr>
          <p:cNvSpPr txBox="1"/>
          <p:nvPr/>
        </p:nvSpPr>
        <p:spPr>
          <a:xfrm>
            <a:off x="210355" y="824248"/>
            <a:ext cx="12071797" cy="5470728"/>
          </a:xfrm>
          <a:prstGeom prst="rect">
            <a:avLst/>
          </a:prstGeom>
          <a:noFill/>
        </p:spPr>
        <p:txBody>
          <a:bodyPr wrap="square" rtlCol="0">
            <a:spAutoFit/>
          </a:bodyPr>
          <a:lstStyle/>
          <a:p>
            <a:pPr marL="342900" indent="-342900">
              <a:buFont typeface="+mj-lt"/>
              <a:buAutoNum type="arabicPeriod"/>
            </a:pPr>
            <a:r>
              <a:rPr lang="en-US" sz="1200" dirty="0">
                <a:latin typeface="Consolas" panose="020B0609020204030204" pitchFamily="49" charset="0"/>
              </a:rPr>
              <a:t>Before powering up Arduino, you need to calibrate pots to not damage the Arduino.</a:t>
            </a:r>
          </a:p>
          <a:p>
            <a:pPr marL="342900" indent="-342900">
              <a:buFont typeface="+mj-lt"/>
              <a:buAutoNum type="arabicPeriod"/>
            </a:pPr>
            <a:r>
              <a:rPr lang="en-US" sz="1200" dirty="0">
                <a:latin typeface="Consolas" panose="020B0609020204030204" pitchFamily="49" charset="0"/>
              </a:rPr>
              <a:t>Remove Arduino.  Remove jumpers from all trim pots jumper headers pins.</a:t>
            </a:r>
          </a:p>
          <a:p>
            <a:pPr marL="342900" indent="-342900">
              <a:buFont typeface="+mj-lt"/>
              <a:buAutoNum type="arabicPeriod"/>
            </a:pPr>
            <a:r>
              <a:rPr lang="en-US" sz="1200" dirty="0">
                <a:latin typeface="Consolas" panose="020B0609020204030204" pitchFamily="49" charset="0"/>
              </a:rPr>
              <a:t>Measure the voltage at the +5V terminal pin (J7).</a:t>
            </a:r>
          </a:p>
          <a:p>
            <a:pPr marL="342900" indent="-342900">
              <a:buFont typeface="+mj-lt"/>
              <a:buAutoNum type="arabicPeriod"/>
            </a:pPr>
            <a:r>
              <a:rPr lang="en-US" sz="1200" b="0" dirty="0">
                <a:effectLst/>
                <a:latin typeface="Consolas" panose="020B0609020204030204" pitchFamily="49" charset="0"/>
              </a:rPr>
              <a:t>Connect </a:t>
            </a:r>
            <a:r>
              <a:rPr lang="en-US" sz="1200" dirty="0">
                <a:latin typeface="Consolas" panose="020B0609020204030204" pitchFamily="49" charset="0"/>
              </a:rPr>
              <a:t>a jumper wire from +5V terminal to each pot’s jumper “+” pin (J1, J2, J6, J7).  “+” is marked on the silkscreen</a:t>
            </a:r>
          </a:p>
          <a:p>
            <a:pPr marL="342900" indent="-342900">
              <a:buFont typeface="+mj-lt"/>
              <a:buAutoNum type="arabicPeriod"/>
            </a:pPr>
            <a:r>
              <a:rPr lang="en-US" sz="1200" b="0" dirty="0">
                <a:effectLst/>
                <a:latin typeface="Consolas" panose="020B0609020204030204" pitchFamily="49" charset="0"/>
              </a:rPr>
              <a:t>Adjust each pot until you get 1.75V output (exactly) at the pot’s wiper.  Use one consistent VOM.  </a:t>
            </a:r>
          </a:p>
          <a:p>
            <a:pPr marL="342900" indent="-342900">
              <a:buFont typeface="+mj-lt"/>
              <a:buAutoNum type="arabicPeriod"/>
            </a:pPr>
            <a:r>
              <a:rPr lang="en-US" sz="1200" b="0" dirty="0">
                <a:effectLst/>
                <a:latin typeface="Consolas" panose="020B0609020204030204" pitchFamily="49" charset="0"/>
              </a:rPr>
              <a:t>Insert Arduino and load the code.  Power up.	</a:t>
            </a:r>
          </a:p>
          <a:p>
            <a:pPr marL="342900" indent="-342900">
              <a:buFont typeface="+mj-lt"/>
              <a:buAutoNum type="arabicPeriod"/>
            </a:pPr>
            <a:r>
              <a:rPr lang="en-US" sz="1200" dirty="0">
                <a:latin typeface="Consolas" panose="020B0609020204030204" pitchFamily="49" charset="0"/>
              </a:rPr>
              <a:t>Connect via TTY console to Arduino.  Enter the </a:t>
            </a:r>
            <a:r>
              <a:rPr lang="en-US" sz="1200" dirty="0">
                <a:solidFill>
                  <a:srgbClr val="CE9178"/>
                </a:solidFill>
                <a:latin typeface="Consolas" panose="020B0609020204030204" pitchFamily="49" charset="0"/>
              </a:rPr>
              <a:t>C R </a:t>
            </a:r>
            <a:r>
              <a:rPr lang="en-US" sz="1200" dirty="0">
                <a:latin typeface="Consolas" panose="020B0609020204030204" pitchFamily="49" charset="0"/>
              </a:rPr>
              <a:t>command to display all ADC values from each pot</a:t>
            </a:r>
          </a:p>
          <a:p>
            <a:pPr marL="342900" indent="-342900">
              <a:buFont typeface="+mj-lt"/>
              <a:buAutoNum type="arabicPeriod"/>
            </a:pPr>
            <a:r>
              <a:rPr lang="en-US" sz="1200" b="0" dirty="0">
                <a:effectLst/>
                <a:latin typeface="Consolas" panose="020B0609020204030204" pitchFamily="49" charset="0"/>
              </a:rPr>
              <a:t>Note that each pot has ADC1, ADC2, ADC3, ADC4 marked on the silkscreen.  Each jumper associate </a:t>
            </a:r>
            <a:r>
              <a:rPr lang="en-US" sz="1200" dirty="0">
                <a:latin typeface="Consolas" panose="020B0609020204030204" pitchFamily="49" charset="0"/>
              </a:rPr>
              <a:t>with the pot is marked as AD1, AD2, AD3, AD4.  This corresponds to the ADC number on the Arduino.  </a:t>
            </a:r>
          </a:p>
          <a:p>
            <a:pPr marL="342900" indent="-342900">
              <a:buFont typeface="+mj-lt"/>
              <a:buAutoNum type="arabicPeriod"/>
            </a:pPr>
            <a:r>
              <a:rPr lang="en-US" sz="1200" b="0" dirty="0">
                <a:effectLst/>
                <a:latin typeface="Consolas" panose="020B0609020204030204" pitchFamily="49" charset="0"/>
              </a:rPr>
              <a:t>Connect 5V to the same jumper in step 3.  Note the ADC number of the jumper and pot.  </a:t>
            </a:r>
          </a:p>
          <a:p>
            <a:pPr marL="800100" lvl="1" indent="-342900">
              <a:buFont typeface="+mj-lt"/>
              <a:buAutoNum type="alphaLcPeriod"/>
            </a:pPr>
            <a:r>
              <a:rPr lang="en-US" sz="1050" b="0" dirty="0">
                <a:effectLst/>
                <a:latin typeface="Consolas" panose="020B0609020204030204" pitchFamily="49" charset="0"/>
              </a:rPr>
              <a:t>Adjust the pot’s wiper (very fine adjust needed) until the corresponding ADC displayed by the </a:t>
            </a:r>
            <a:r>
              <a:rPr lang="en-US" sz="1050" dirty="0">
                <a:latin typeface="Consolas" panose="020B0609020204030204" pitchFamily="49" charset="0"/>
              </a:rPr>
              <a:t>Arduino </a:t>
            </a:r>
            <a:r>
              <a:rPr lang="en-US" sz="1050" b="0" dirty="0">
                <a:effectLst/>
                <a:latin typeface="Consolas" panose="020B0609020204030204" pitchFamily="49" charset="0"/>
              </a:rPr>
              <a:t>is 364. Repeat for all jumpers/pots.  </a:t>
            </a:r>
          </a:p>
          <a:p>
            <a:pPr marL="800100" lvl="1" indent="-342900">
              <a:buFont typeface="+mj-lt"/>
              <a:buAutoNum type="alphaLcPeriod"/>
            </a:pPr>
            <a:r>
              <a:rPr lang="en-US" sz="1050" b="0" dirty="0">
                <a:effectLst/>
                <a:latin typeface="Consolas" panose="020B0609020204030204" pitchFamily="49" charset="0"/>
              </a:rPr>
              <a:t>Enter the R command to reset the Arduino when done</a:t>
            </a:r>
          </a:p>
          <a:p>
            <a:pPr marL="342900" indent="-342900">
              <a:buFont typeface="+mj-lt"/>
              <a:buAutoNum type="arabicPeriod"/>
            </a:pPr>
            <a:r>
              <a:rPr lang="en-US" sz="1200" dirty="0">
                <a:latin typeface="Consolas" panose="020B0609020204030204" pitchFamily="49" charset="0"/>
              </a:rPr>
              <a:t>Complete and record the following calculations for each pot:</a:t>
            </a:r>
          </a:p>
          <a:p>
            <a:pPr marL="800100" lvl="1" indent="-342900">
              <a:buFont typeface="+mj-lt"/>
              <a:buAutoNum type="alphaLcPeriod"/>
            </a:pPr>
            <a:r>
              <a:rPr lang="en-US" sz="1050" dirty="0">
                <a:latin typeface="Consolas" panose="020B0609020204030204" pitchFamily="49" charset="0"/>
              </a:rPr>
              <a:t>Calculate VOLTAGE_DIVIDER = V(wiper)/V(applied)  					e.g., 1.75/5 = 0.357</a:t>
            </a:r>
          </a:p>
          <a:p>
            <a:pPr marL="800100" lvl="1" indent="-342900">
              <a:buFont typeface="+mj-lt"/>
              <a:buAutoNum type="alphaLcPeriod"/>
            </a:pPr>
            <a:r>
              <a:rPr lang="en-US" sz="1050" b="0" dirty="0">
                <a:effectLst/>
                <a:latin typeface="Consolas" panose="020B0609020204030204" pitchFamily="49" charset="0"/>
              </a:rPr>
              <a:t>Calculate ADC_CONVERSION = </a:t>
            </a:r>
            <a:r>
              <a:rPr lang="en-US" sz="1050" b="0" dirty="0" err="1">
                <a:effectLst/>
                <a:latin typeface="Consolas" panose="020B0609020204030204" pitchFamily="49" charset="0"/>
              </a:rPr>
              <a:t>ADC_Value</a:t>
            </a:r>
            <a:r>
              <a:rPr lang="en-US" sz="1050" b="0" dirty="0">
                <a:effectLst/>
                <a:latin typeface="Consolas" panose="020B0609020204030204" pitchFamily="49" charset="0"/>
              </a:rPr>
              <a:t>/V(wiper)						e.g., 364/1.75 = 208.0</a:t>
            </a:r>
          </a:p>
          <a:p>
            <a:pPr marL="800100" lvl="1" indent="-342900">
              <a:buFont typeface="+mj-lt"/>
              <a:buAutoNum type="alphaLcPeriod"/>
            </a:pPr>
            <a:r>
              <a:rPr lang="en-US" sz="1050" dirty="0">
                <a:latin typeface="Consolas" panose="020B0609020204030204" pitchFamily="49" charset="0"/>
              </a:rPr>
              <a:t>Calculate VOLTAGE_CONVERSION = VOLTAGE_DIVIDER * ADC_CONVERSION		e.g., 0.357*208 = 78.0</a:t>
            </a:r>
            <a:endParaRPr lang="en-US" sz="1050" b="0" dirty="0">
              <a:effectLst/>
              <a:latin typeface="Consolas" panose="020B0609020204030204" pitchFamily="49" charset="0"/>
            </a:endParaRPr>
          </a:p>
          <a:p>
            <a:pPr marL="342900" indent="-342900">
              <a:buFont typeface="+mj-lt"/>
              <a:buAutoNum type="arabicPeriod"/>
            </a:pPr>
            <a:r>
              <a:rPr lang="en-US" sz="1200" dirty="0">
                <a:latin typeface="Consolas" panose="020B0609020204030204" pitchFamily="49" charset="0"/>
              </a:rPr>
              <a:t>Take the average VOLTAGE_CONVERSION and update the </a:t>
            </a:r>
            <a:r>
              <a:rPr lang="en-US" sz="1200" dirty="0">
                <a:solidFill>
                  <a:srgbClr val="92D050"/>
                </a:solidFill>
                <a:latin typeface="Consolas" panose="020B0609020204030204" pitchFamily="49" charset="0"/>
              </a:rPr>
              <a:t>#define ADC_CONVERSION ((float)</a:t>
            </a:r>
            <a:r>
              <a:rPr lang="en-US" sz="1200" dirty="0">
                <a:solidFill>
                  <a:srgbClr val="FFFF00"/>
                </a:solidFill>
                <a:latin typeface="Consolas" panose="020B0609020204030204" pitchFamily="49" charset="0"/>
              </a:rPr>
              <a:t>78.0</a:t>
            </a:r>
            <a:r>
              <a:rPr lang="en-US" sz="1200" dirty="0">
                <a:solidFill>
                  <a:srgbClr val="92D050"/>
                </a:solidFill>
                <a:latin typeface="Consolas" panose="020B0609020204030204" pitchFamily="49" charset="0"/>
              </a:rPr>
              <a:t>) </a:t>
            </a:r>
            <a:r>
              <a:rPr lang="en-US" sz="1200" dirty="0">
                <a:latin typeface="Consolas" panose="020B0609020204030204" pitchFamily="49" charset="0"/>
              </a:rPr>
              <a:t>in the </a:t>
            </a:r>
            <a:r>
              <a:rPr lang="en-US" sz="1200" dirty="0" err="1">
                <a:solidFill>
                  <a:srgbClr val="00B050"/>
                </a:solidFill>
                <a:latin typeface="Consolas" panose="020B0609020204030204" pitchFamily="49" charset="0"/>
              </a:rPr>
              <a:t>defines.h</a:t>
            </a:r>
            <a:r>
              <a:rPr lang="en-US" sz="1200" dirty="0">
                <a:latin typeface="Consolas" panose="020B0609020204030204" pitchFamily="49" charset="0"/>
              </a:rPr>
              <a:t> file</a:t>
            </a:r>
          </a:p>
          <a:p>
            <a:pPr marL="342900" indent="-342900">
              <a:buFont typeface="+mj-lt"/>
              <a:buAutoNum type="arabicPeriod"/>
            </a:pPr>
            <a:r>
              <a:rPr lang="en-US" sz="1200" dirty="0">
                <a:latin typeface="Consolas" panose="020B0609020204030204" pitchFamily="49" charset="0"/>
              </a:rPr>
              <a:t>You need to measure the resistance of the Base and Collector resistors.  Update the following defines in the </a:t>
            </a:r>
            <a:r>
              <a:rPr lang="en-US" sz="1200" dirty="0" err="1">
                <a:solidFill>
                  <a:srgbClr val="00B050"/>
                </a:solidFill>
                <a:latin typeface="Consolas" panose="020B0609020204030204" pitchFamily="49" charset="0"/>
              </a:rPr>
              <a:t>defines.h</a:t>
            </a:r>
            <a:r>
              <a:rPr lang="en-US" sz="1200" dirty="0">
                <a:latin typeface="Consolas" panose="020B0609020204030204" pitchFamily="49" charset="0"/>
              </a:rPr>
              <a:t> file</a:t>
            </a:r>
          </a:p>
          <a:p>
            <a:pPr lvl="1"/>
            <a:r>
              <a:rPr lang="en-US" sz="1100" b="0" dirty="0">
                <a:solidFill>
                  <a:srgbClr val="00B050"/>
                </a:solidFill>
                <a:effectLst/>
                <a:latin typeface="Consolas" panose="020B0609020204030204" pitchFamily="49" charset="0"/>
              </a:rPr>
              <a:t>#define RC_RESISTORHIGH 32</a:t>
            </a:r>
          </a:p>
          <a:p>
            <a:pPr lvl="1"/>
            <a:r>
              <a:rPr lang="en-US" sz="1100" b="0" dirty="0">
                <a:solidFill>
                  <a:srgbClr val="00B050"/>
                </a:solidFill>
                <a:effectLst/>
                <a:latin typeface="Consolas" panose="020B0609020204030204" pitchFamily="49" charset="0"/>
              </a:rPr>
              <a:t>#define RC_RESISTORLOW 10</a:t>
            </a:r>
          </a:p>
          <a:p>
            <a:pPr lvl="1"/>
            <a:r>
              <a:rPr lang="en-US" sz="1100" b="0" dirty="0">
                <a:solidFill>
                  <a:srgbClr val="00B050"/>
                </a:solidFill>
                <a:effectLst/>
                <a:latin typeface="Consolas" panose="020B0609020204030204" pitchFamily="49" charset="0"/>
              </a:rPr>
              <a:t>#define RB_RESISTORLOW 462</a:t>
            </a:r>
          </a:p>
          <a:p>
            <a:pPr marL="342900" indent="-342900">
              <a:buFont typeface="+mj-lt"/>
              <a:buAutoNum type="arabicPeriod"/>
            </a:pPr>
            <a:r>
              <a:rPr lang="en-US" sz="1200" dirty="0">
                <a:latin typeface="Consolas" panose="020B0609020204030204" pitchFamily="49" charset="0"/>
              </a:rPr>
              <a:t>Compile and load the Arduino program before continuing.  The above defines must be in place.</a:t>
            </a:r>
          </a:p>
          <a:p>
            <a:pPr marL="342900" indent="-342900">
              <a:buFont typeface="+mj-lt"/>
              <a:buAutoNum type="arabicPeriod"/>
            </a:pPr>
            <a:r>
              <a:rPr lang="en-US" sz="1200" dirty="0">
                <a:latin typeface="Consolas" panose="020B0609020204030204" pitchFamily="49" charset="0"/>
              </a:rPr>
              <a:t>Complete the following.  DO NO RESET OR POWER OFF ARDUINO UNTIL ALL STEPS ARE COMPLETE.  Failure will result in redoing below</a:t>
            </a:r>
          </a:p>
          <a:p>
            <a:pPr marL="800100" lvl="1" indent="-342900">
              <a:buFont typeface="+mj-lt"/>
              <a:buAutoNum type="alphaLcPeriod"/>
            </a:pPr>
            <a:r>
              <a:rPr lang="en-US" sz="1200" dirty="0">
                <a:latin typeface="Consolas" panose="020B0609020204030204" pitchFamily="49" charset="0"/>
              </a:rPr>
              <a:t>Set the base resistor value using the </a:t>
            </a:r>
            <a:r>
              <a:rPr lang="en-US" sz="1200" dirty="0">
                <a:solidFill>
                  <a:srgbClr val="CE9178"/>
                </a:solidFill>
                <a:latin typeface="Consolas" panose="020B0609020204030204" pitchFamily="49" charset="0"/>
              </a:rPr>
              <a:t>S R B </a:t>
            </a:r>
            <a:r>
              <a:rPr lang="en-US" sz="1200" dirty="0" err="1">
                <a:solidFill>
                  <a:srgbClr val="CE9178"/>
                </a:solidFill>
                <a:latin typeface="Consolas" panose="020B0609020204030204" pitchFamily="49" charset="0"/>
              </a:rPr>
              <a:t>nnnn</a:t>
            </a:r>
            <a:r>
              <a:rPr lang="en-US" sz="1200" dirty="0">
                <a:solidFill>
                  <a:srgbClr val="CE9178"/>
                </a:solidFill>
                <a:latin typeface="Consolas" panose="020B0609020204030204" pitchFamily="49" charset="0"/>
              </a:rPr>
              <a:t> </a:t>
            </a:r>
            <a:r>
              <a:rPr lang="en-US" sz="1200" dirty="0">
                <a:latin typeface="Consolas" panose="020B0609020204030204" pitchFamily="49" charset="0"/>
              </a:rPr>
              <a:t>command where </a:t>
            </a:r>
            <a:r>
              <a:rPr lang="en-US" sz="1200" dirty="0" err="1">
                <a:solidFill>
                  <a:srgbClr val="CE9178"/>
                </a:solidFill>
                <a:latin typeface="Consolas" panose="020B0609020204030204" pitchFamily="49" charset="0"/>
              </a:rPr>
              <a:t>nnnn</a:t>
            </a:r>
            <a:r>
              <a:rPr lang="en-US" sz="1200" dirty="0">
                <a:solidFill>
                  <a:srgbClr val="CE9178"/>
                </a:solidFill>
                <a:latin typeface="Consolas" panose="020B0609020204030204" pitchFamily="49" charset="0"/>
              </a:rPr>
              <a:t> </a:t>
            </a:r>
            <a:r>
              <a:rPr lang="en-US" sz="1200" dirty="0">
                <a:latin typeface="Consolas" panose="020B0609020204030204" pitchFamily="49" charset="0"/>
              </a:rPr>
              <a:t>is the resistor value.  E.g., </a:t>
            </a:r>
            <a:r>
              <a:rPr lang="en-US" sz="1200" dirty="0">
                <a:solidFill>
                  <a:srgbClr val="CE9178"/>
                </a:solidFill>
                <a:latin typeface="Consolas" panose="020B0609020204030204" pitchFamily="49" charset="0"/>
              </a:rPr>
              <a:t>S R B 462</a:t>
            </a:r>
            <a:endParaRPr lang="en-US" sz="1200" dirty="0">
              <a:latin typeface="Consolas" panose="020B0609020204030204" pitchFamily="49" charset="0"/>
            </a:endParaRPr>
          </a:p>
          <a:p>
            <a:pPr marL="800100" lvl="1" indent="-342900">
              <a:buFont typeface="+mj-lt"/>
              <a:buAutoNum type="alphaLcPeriod"/>
            </a:pPr>
            <a:r>
              <a:rPr lang="en-US" sz="1200" dirty="0">
                <a:latin typeface="Consolas" panose="020B0609020204030204" pitchFamily="49" charset="0"/>
              </a:rPr>
              <a:t>Set the jumper J4 (RCSEL) to the resistor for the sweep. Use the </a:t>
            </a:r>
            <a:r>
              <a:rPr lang="en-US" sz="1200" dirty="0">
                <a:solidFill>
                  <a:srgbClr val="CE9178"/>
                </a:solidFill>
                <a:latin typeface="Consolas" panose="020B0609020204030204" pitchFamily="49" charset="0"/>
              </a:rPr>
              <a:t>S R C </a:t>
            </a:r>
            <a:r>
              <a:rPr lang="en-US" sz="1200" dirty="0" err="1">
                <a:solidFill>
                  <a:srgbClr val="CE9178"/>
                </a:solidFill>
                <a:latin typeface="Consolas" panose="020B0609020204030204" pitchFamily="49" charset="0"/>
              </a:rPr>
              <a:t>nnnn</a:t>
            </a:r>
            <a:r>
              <a:rPr lang="en-US" sz="1200" dirty="0">
                <a:solidFill>
                  <a:srgbClr val="CE9178"/>
                </a:solidFill>
                <a:latin typeface="Consolas" panose="020B0609020204030204" pitchFamily="49" charset="0"/>
              </a:rPr>
              <a:t> </a:t>
            </a:r>
            <a:r>
              <a:rPr lang="en-US" sz="1200" dirty="0">
                <a:latin typeface="Consolas" panose="020B0609020204030204" pitchFamily="49" charset="0"/>
              </a:rPr>
              <a:t>command to define the Collector resistor </a:t>
            </a:r>
            <a:r>
              <a:rPr lang="en-US" sz="1200" dirty="0" err="1">
                <a:latin typeface="Consolas" panose="020B0609020204030204" pitchFamily="49" charset="0"/>
              </a:rPr>
              <a:t>nnnn</a:t>
            </a:r>
            <a:r>
              <a:rPr lang="en-US" sz="1200" dirty="0">
                <a:latin typeface="Consolas" panose="020B0609020204030204" pitchFamily="49" charset="0"/>
              </a:rPr>
              <a:t> that the jumper selected.  E.g., </a:t>
            </a:r>
            <a:r>
              <a:rPr lang="en-US" sz="1200" dirty="0">
                <a:solidFill>
                  <a:srgbClr val="CE9178"/>
                </a:solidFill>
                <a:latin typeface="Consolas" panose="020B0609020204030204" pitchFamily="49" charset="0"/>
              </a:rPr>
              <a:t>S R C 10 </a:t>
            </a:r>
            <a:endParaRPr lang="en-US" sz="1200" dirty="0">
              <a:latin typeface="Consolas" panose="020B0609020204030204" pitchFamily="49" charset="0"/>
            </a:endParaRPr>
          </a:p>
          <a:p>
            <a:pPr marL="800100" lvl="1" indent="-342900">
              <a:buFont typeface="+mj-lt"/>
              <a:buAutoNum type="alphaLcPeriod"/>
            </a:pPr>
            <a:r>
              <a:rPr lang="en-US" sz="1200" dirty="0">
                <a:latin typeface="Consolas" panose="020B0609020204030204" pitchFamily="49" charset="0"/>
              </a:rPr>
              <a:t>With </a:t>
            </a:r>
            <a:r>
              <a:rPr lang="en-US" sz="1200" dirty="0" err="1">
                <a:latin typeface="Consolas" panose="020B0609020204030204" pitchFamily="49" charset="0"/>
              </a:rPr>
              <a:t>Vcc</a:t>
            </a:r>
            <a:r>
              <a:rPr lang="en-US" sz="1200" dirty="0">
                <a:latin typeface="Consolas" panose="020B0609020204030204" pitchFamily="49" charset="0"/>
              </a:rPr>
              <a:t> applied and nothing connected to the ZIF socket (socket is empty), run the </a:t>
            </a:r>
            <a:r>
              <a:rPr lang="en-US" sz="1200" dirty="0">
                <a:solidFill>
                  <a:srgbClr val="CE9178"/>
                </a:solidFill>
                <a:latin typeface="Consolas" panose="020B0609020204030204" pitchFamily="49" charset="0"/>
              </a:rPr>
              <a:t>C M</a:t>
            </a:r>
            <a:r>
              <a:rPr lang="en-US" sz="1200" dirty="0">
                <a:latin typeface="Consolas" panose="020B0609020204030204" pitchFamily="49" charset="0"/>
              </a:rPr>
              <a:t> command to have the Arduino figure out the max voltages available to it during a sweep.  If you change </a:t>
            </a:r>
            <a:r>
              <a:rPr lang="en-US" sz="1200" dirty="0" err="1">
                <a:latin typeface="Consolas" panose="020B0609020204030204" pitchFamily="49" charset="0"/>
              </a:rPr>
              <a:t>Vcc</a:t>
            </a:r>
            <a:r>
              <a:rPr lang="en-US" sz="1200" dirty="0">
                <a:latin typeface="Consolas" panose="020B0609020204030204" pitchFamily="49" charset="0"/>
              </a:rPr>
              <a:t>, this needs to be repeated.</a:t>
            </a:r>
          </a:p>
          <a:p>
            <a:pPr marL="800100" lvl="1" indent="-342900">
              <a:buFont typeface="+mj-lt"/>
              <a:buAutoNum type="alphaLcPeriod"/>
            </a:pPr>
            <a:r>
              <a:rPr lang="en-US" sz="1200" dirty="0">
                <a:latin typeface="Consolas" panose="020B0609020204030204" pitchFamily="49" charset="0"/>
              </a:rPr>
              <a:t>Update the EEPROM with the configuration by entering the </a:t>
            </a:r>
            <a:r>
              <a:rPr lang="en-US" sz="1200" dirty="0">
                <a:solidFill>
                  <a:srgbClr val="CE9178"/>
                </a:solidFill>
                <a:latin typeface="Consolas" panose="020B0609020204030204" pitchFamily="49" charset="0"/>
              </a:rPr>
              <a:t>E W</a:t>
            </a:r>
            <a:r>
              <a:rPr lang="en-US" sz="1200" dirty="0">
                <a:latin typeface="Consolas" panose="020B0609020204030204" pitchFamily="49" charset="0"/>
              </a:rPr>
              <a:t> command.  Once completed, the Arduino will power up with these values.</a:t>
            </a:r>
          </a:p>
          <a:p>
            <a:pPr marL="228600" indent="-228600">
              <a:buFont typeface="+mj-lt"/>
              <a:buAutoNum type="arabicPeriod"/>
            </a:pPr>
            <a:r>
              <a:rPr lang="en-US" sz="1200" dirty="0"/>
              <a:t>Your transistor curve trace (V1) is now ready.  </a:t>
            </a:r>
          </a:p>
        </p:txBody>
      </p:sp>
    </p:spTree>
    <p:extLst>
      <p:ext uri="{BB962C8B-B14F-4D97-AF65-F5344CB8AC3E}">
        <p14:creationId xmlns:p14="http://schemas.microsoft.com/office/powerpoint/2010/main" val="13782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p:spPr>
        <p:txBody>
          <a:bodyPr>
            <a:normAutofit/>
          </a:bodyPr>
          <a:lstStyle/>
          <a:p>
            <a:r>
              <a:rPr lang="en-US" sz="4400" dirty="0"/>
              <a:t>The problem</a:t>
            </a:r>
          </a:p>
        </p:txBody>
      </p:sp>
      <p:sp>
        <p:nvSpPr>
          <p:cNvPr id="9" name="TextBox 8">
            <a:extLst>
              <a:ext uri="{FF2B5EF4-FFF2-40B4-BE49-F238E27FC236}">
                <a16:creationId xmlns:a16="http://schemas.microsoft.com/office/drawing/2014/main" id="{445351D4-6AF7-63E8-92B4-5B6736047000}"/>
              </a:ext>
            </a:extLst>
          </p:cNvPr>
          <p:cNvSpPr txBox="1"/>
          <p:nvPr/>
        </p:nvSpPr>
        <p:spPr>
          <a:xfrm>
            <a:off x="834483" y="916477"/>
            <a:ext cx="9775065" cy="7109639"/>
          </a:xfrm>
          <a:prstGeom prst="rect">
            <a:avLst/>
          </a:prstGeom>
          <a:noFill/>
        </p:spPr>
        <p:txBody>
          <a:bodyPr wrap="square" rtlCol="0">
            <a:spAutoFit/>
          </a:bodyPr>
          <a:lstStyle/>
          <a:p>
            <a:pPr marL="342900" indent="-342900">
              <a:buFont typeface="+mj-lt"/>
              <a:buAutoNum type="arabicPeriod"/>
            </a:pPr>
            <a:r>
              <a:rPr lang="en-US" sz="2400" dirty="0"/>
              <a:t>You have a </a:t>
            </a:r>
            <a:r>
              <a:rPr lang="en-US" sz="2400"/>
              <a:t>load that needs </a:t>
            </a:r>
            <a:r>
              <a:rPr lang="en-US" sz="2400" dirty="0"/>
              <a:t>350mA of current to work properly.  </a:t>
            </a:r>
          </a:p>
          <a:p>
            <a:pPr marL="742950" lvl="1" indent="-285750">
              <a:buFont typeface="Wingdings" panose="05000000000000000000" pitchFamily="2" charset="2"/>
              <a:buChar char="ü"/>
            </a:pPr>
            <a:r>
              <a:rPr lang="en-US" sz="2400" dirty="0"/>
              <a:t>What transistor should you use?</a:t>
            </a:r>
          </a:p>
          <a:p>
            <a:pPr marL="742950" lvl="1" indent="-285750">
              <a:buFont typeface="Wingdings" panose="05000000000000000000" pitchFamily="2" charset="2"/>
              <a:buChar char="ü"/>
            </a:pPr>
            <a:r>
              <a:rPr lang="en-US" sz="2400" dirty="0"/>
              <a:t>What base resistor do you need to drive 100mA?</a:t>
            </a:r>
          </a:p>
          <a:p>
            <a:pPr marL="342900" indent="-342900">
              <a:buFont typeface="+mj-lt"/>
              <a:buAutoNum type="arabicPeriod"/>
            </a:pPr>
            <a:endParaRPr lang="en-US" sz="2400" dirty="0"/>
          </a:p>
          <a:p>
            <a:pPr marL="342900" indent="-342900">
              <a:buFont typeface="+mj-lt"/>
              <a:buAutoNum type="arabicPeriod"/>
            </a:pPr>
            <a:r>
              <a:rPr lang="en-US" sz="2400" dirty="0"/>
              <a:t>You need to have a quiescent current of 200mA through a MOSFET.  </a:t>
            </a:r>
          </a:p>
          <a:p>
            <a:pPr marL="742950" lvl="1" indent="-285750">
              <a:buFont typeface="Wingdings" panose="05000000000000000000" pitchFamily="2" charset="2"/>
              <a:buChar char="ü"/>
            </a:pPr>
            <a:r>
              <a:rPr lang="en-US" sz="2400" dirty="0"/>
              <a:t>What bias do you apply to the MOSFET to get 200mA?</a:t>
            </a:r>
          </a:p>
          <a:p>
            <a:pPr marL="742950" lvl="1" indent="-285750">
              <a:buFont typeface="Wingdings" panose="05000000000000000000" pitchFamily="2" charset="2"/>
              <a:buChar char="ü"/>
            </a:pPr>
            <a:endParaRPr lang="en-US" sz="2400" dirty="0"/>
          </a:p>
          <a:p>
            <a:pPr marL="342900" indent="-342900">
              <a:buFont typeface="+mj-lt"/>
              <a:buAutoNum type="arabicPeriod"/>
            </a:pPr>
            <a:r>
              <a:rPr lang="en-US" sz="2400" dirty="0"/>
              <a:t>You need to have a reverse voltage protection diode with lowest voltage drop.  </a:t>
            </a:r>
          </a:p>
          <a:p>
            <a:pPr marL="742950" lvl="1" indent="-285750">
              <a:buFont typeface="Wingdings" panose="05000000000000000000" pitchFamily="2" charset="2"/>
              <a:buChar char="ü"/>
            </a:pPr>
            <a:r>
              <a:rPr lang="en-US" sz="2400" dirty="0"/>
              <a:t>Which diode do you use from a bag of diodes you ordered from </a:t>
            </a:r>
            <a:r>
              <a:rPr lang="en-US" sz="2400" dirty="0" err="1"/>
              <a:t>Digikey</a:t>
            </a:r>
            <a:r>
              <a:rPr lang="en-US" sz="2400" dirty="0"/>
              <a:t>.</a:t>
            </a:r>
          </a:p>
          <a:p>
            <a:pPr marL="742950" lvl="1" indent="-285750">
              <a:buFont typeface="Wingdings" panose="05000000000000000000" pitchFamily="2" charset="2"/>
              <a:buChar char="ü"/>
            </a:pPr>
            <a:endParaRPr lang="en-US" sz="2400" dirty="0"/>
          </a:p>
          <a:p>
            <a:pPr marL="342900" indent="-342900">
              <a:buFont typeface="+mj-lt"/>
              <a:buAutoNum type="arabicPeriod"/>
            </a:pPr>
            <a:r>
              <a:rPr lang="en-US" sz="2400" dirty="0"/>
              <a:t>You are building a Class A RF amplifier and you need to set the bias point of the transistor  so that it 100% linear.  </a:t>
            </a:r>
          </a:p>
          <a:p>
            <a:pPr marL="742950" lvl="1" indent="-285750">
              <a:buFont typeface="Wingdings" panose="05000000000000000000" pitchFamily="2" charset="2"/>
              <a:buChar char="ü"/>
            </a:pPr>
            <a:r>
              <a:rPr lang="en-US" sz="2400" dirty="0"/>
              <a:t>What is the optimum bias point to use?</a:t>
            </a:r>
          </a:p>
          <a:p>
            <a:pPr marL="742950" lvl="1" indent="-285750">
              <a:buFont typeface="Wingdings" panose="05000000000000000000" pitchFamily="2" charset="2"/>
              <a:buChar char="ü"/>
            </a:pPr>
            <a:r>
              <a:rPr lang="en-US" sz="2400" dirty="0"/>
              <a:t>What base current do you need to get the desired output current? </a:t>
            </a:r>
          </a:p>
          <a:p>
            <a:pPr marL="742950" lvl="1" indent="-285750">
              <a:buFont typeface="Wingdings" panose="05000000000000000000" pitchFamily="2" charset="2"/>
              <a:buChar char="ü"/>
            </a:pPr>
            <a:endParaRPr lang="en-US" sz="2400" dirty="0"/>
          </a:p>
          <a:p>
            <a:pPr marL="742950" lvl="1" indent="-285750">
              <a:buFont typeface="Wingdings" panose="05000000000000000000" pitchFamily="2" charset="2"/>
              <a:buChar char="ü"/>
            </a:pPr>
            <a:endParaRPr lang="en-US" sz="2400" dirty="0"/>
          </a:p>
          <a:p>
            <a:pPr marL="285750" indent="-285750">
              <a:buFont typeface="Wingdings" panose="05000000000000000000" pitchFamily="2" charset="2"/>
              <a:buChar char="ü"/>
            </a:pPr>
            <a:endParaRPr lang="en-US" sz="2400" dirty="0"/>
          </a:p>
          <a:p>
            <a:pPr marL="285750" indent="-285750">
              <a:buFont typeface="Wingdings" panose="05000000000000000000" pitchFamily="2" charset="2"/>
              <a:buChar char="ü"/>
            </a:pPr>
            <a:endParaRPr lang="en-US" sz="2400" dirty="0"/>
          </a:p>
        </p:txBody>
      </p:sp>
    </p:spTree>
    <p:extLst>
      <p:ext uri="{BB962C8B-B14F-4D97-AF65-F5344CB8AC3E}">
        <p14:creationId xmlns:p14="http://schemas.microsoft.com/office/powerpoint/2010/main" val="28584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0131425" cy="678287"/>
          </a:xfrm>
        </p:spPr>
        <p:txBody>
          <a:bodyPr/>
          <a:lstStyle/>
          <a:p>
            <a:r>
              <a:rPr lang="en-US" dirty="0"/>
              <a:t>Operation: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3" y="785611"/>
            <a:ext cx="12071797" cy="5016758"/>
          </a:xfrm>
          <a:prstGeom prst="rect">
            <a:avLst/>
          </a:prstGeom>
          <a:noFill/>
        </p:spPr>
        <p:txBody>
          <a:bodyPr wrap="square" rtlCol="0">
            <a:spAutoFit/>
          </a:bodyPr>
          <a:lstStyle/>
          <a:p>
            <a:pPr marL="342900" indent="-342900">
              <a:buFont typeface="+mj-lt"/>
              <a:buAutoNum type="arabicPeriod"/>
            </a:pPr>
            <a:r>
              <a:rPr lang="en-US" sz="2000" dirty="0"/>
              <a:t>The transistor tracer sweeps a set of PWM voltages.</a:t>
            </a:r>
          </a:p>
          <a:p>
            <a:pPr marL="800100" lvl="1" indent="-342900">
              <a:buFont typeface="+mj-lt"/>
              <a:buAutoNum type="arabicPeriod"/>
            </a:pPr>
            <a:r>
              <a:rPr lang="en-US" sz="2000" dirty="0"/>
              <a:t>There is a base/gate PWM voltage (Pin 3) that is applied directly to the transistor under test.</a:t>
            </a:r>
          </a:p>
          <a:p>
            <a:pPr marL="800100" lvl="1" indent="-342900">
              <a:buFont typeface="+mj-lt"/>
              <a:buAutoNum type="arabicPeriod"/>
            </a:pPr>
            <a:r>
              <a:rPr lang="en-US" sz="2000" dirty="0"/>
              <a:t>There is a </a:t>
            </a:r>
            <a:r>
              <a:rPr lang="en-US" sz="2000" dirty="0" err="1"/>
              <a:t>Vcc</a:t>
            </a:r>
            <a:r>
              <a:rPr lang="en-US" sz="2000" dirty="0"/>
              <a:t> PWM voltage (Pin 10) that is amplified by an </a:t>
            </a:r>
            <a:r>
              <a:rPr lang="en-US" sz="2000" dirty="0" err="1"/>
              <a:t>opamp</a:t>
            </a:r>
            <a:r>
              <a:rPr lang="en-US" sz="2000" dirty="0"/>
              <a:t> and a high-power transistor  </a:t>
            </a:r>
          </a:p>
          <a:p>
            <a:pPr marL="342900" indent="-342900">
              <a:buFont typeface="+mj-lt"/>
              <a:buAutoNum type="arabicPeriod"/>
            </a:pPr>
            <a:r>
              <a:rPr lang="en-US" sz="2000" dirty="0"/>
              <a:t>Since the base/gate PWM voltage is fed directly to the transistor under test, the base/gate voltage is essentially the output voltage to the transistor</a:t>
            </a:r>
          </a:p>
          <a:p>
            <a:pPr marL="342900" indent="-342900">
              <a:buFont typeface="+mj-lt"/>
              <a:buAutoNum type="arabicPeriod"/>
            </a:pPr>
            <a:r>
              <a:rPr lang="en-US" sz="2000" dirty="0"/>
              <a:t>However, since the </a:t>
            </a:r>
            <a:r>
              <a:rPr lang="en-US" sz="2000" dirty="0" err="1"/>
              <a:t>Vcc</a:t>
            </a:r>
            <a:r>
              <a:rPr lang="en-US" sz="2000" dirty="0"/>
              <a:t> PWM voltage is amplified, the output voltage fed to the collector/drain of the transistor under test is different.</a:t>
            </a:r>
          </a:p>
          <a:p>
            <a:pPr marL="342900" indent="-342900">
              <a:buFont typeface="+mj-lt"/>
              <a:buAutoNum type="arabicPeriod"/>
            </a:pPr>
            <a:r>
              <a:rPr lang="en-US" sz="2000" dirty="0"/>
              <a:t>When sweeping </a:t>
            </a:r>
            <a:r>
              <a:rPr lang="en-US" sz="2000" dirty="0" err="1"/>
              <a:t>Vcc</a:t>
            </a:r>
            <a:r>
              <a:rPr lang="en-US" sz="2000" dirty="0"/>
              <a:t> values, only the PWM voltage is used.  </a:t>
            </a:r>
            <a:r>
              <a:rPr lang="en-US" sz="2000" b="1" dirty="0">
                <a:solidFill>
                  <a:srgbClr val="FFC000"/>
                </a:solidFill>
              </a:rPr>
              <a:t>When you set voltage ranges, you are setting the PWM voltage that the Arduino outputs.</a:t>
            </a:r>
          </a:p>
          <a:p>
            <a:pPr marL="342900" indent="-342900">
              <a:buFont typeface="+mj-lt"/>
              <a:buAutoNum type="arabicPeriod"/>
            </a:pPr>
            <a:r>
              <a:rPr lang="en-US" sz="2000" dirty="0"/>
              <a:t>You can manually set the output voltage supplied to the transistor under test using the S V command.  However, this is a one-time setting.  Its not used in a sweep.  </a:t>
            </a:r>
            <a:r>
              <a:rPr lang="en-US" sz="2000" b="1" dirty="0">
                <a:solidFill>
                  <a:srgbClr val="FFC000"/>
                </a:solidFill>
              </a:rPr>
              <a:t>BE CAREFULL SETTING VOLTAGES MANUALLY </a:t>
            </a:r>
            <a:r>
              <a:rPr lang="en-US" sz="2000" dirty="0"/>
              <a:t>– you could destroy a resistor or the transistor under test if you exceed its maximum ratings</a:t>
            </a:r>
          </a:p>
          <a:p>
            <a:endParaRPr lang="en-US" sz="2000" dirty="0"/>
          </a:p>
          <a:p>
            <a:endParaRPr lang="en-US" sz="2000" dirty="0"/>
          </a:p>
          <a:p>
            <a:r>
              <a:rPr lang="en-US" sz="2000" b="1" dirty="0">
                <a:solidFill>
                  <a:srgbClr val="FFC000"/>
                </a:solidFill>
              </a:rPr>
              <a:t>REMEMBER: </a:t>
            </a:r>
            <a:r>
              <a:rPr lang="en-US" sz="2000" dirty="0"/>
              <a:t>When you set voltage ranges, you are setting the PWM voltage that the Arduino outputs.  You are NOT setting the output voltage fed to the transistor under test</a:t>
            </a:r>
          </a:p>
        </p:txBody>
      </p:sp>
    </p:spTree>
    <p:extLst>
      <p:ext uri="{BB962C8B-B14F-4D97-AF65-F5344CB8AC3E}">
        <p14:creationId xmlns:p14="http://schemas.microsoft.com/office/powerpoint/2010/main" val="282128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0131425" cy="678287"/>
          </a:xfrm>
        </p:spPr>
        <p:txBody>
          <a:bodyPr/>
          <a:lstStyle/>
          <a:p>
            <a:r>
              <a:rPr lang="en-US" dirty="0"/>
              <a:t>Operation: NPN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2" y="708338"/>
            <a:ext cx="12071797" cy="6555641"/>
          </a:xfrm>
          <a:prstGeom prst="rect">
            <a:avLst/>
          </a:prstGeom>
          <a:noFill/>
        </p:spPr>
        <p:txBody>
          <a:bodyPr wrap="square" rtlCol="0">
            <a:spAutoFit/>
          </a:bodyPr>
          <a:lstStyle/>
          <a:p>
            <a:pPr marL="342900" indent="-342900">
              <a:buFont typeface="+mj-lt"/>
              <a:buAutoNum type="arabicPeriod"/>
            </a:pPr>
            <a:r>
              <a:rPr lang="en-US" sz="1400" dirty="0">
                <a:latin typeface="Consolas" panose="020B0609020204030204" pitchFamily="49" charset="0"/>
              </a:rPr>
              <a:t>The </a:t>
            </a:r>
            <a:r>
              <a:rPr lang="en-US" sz="1400" dirty="0">
                <a:solidFill>
                  <a:srgbClr val="CE9178"/>
                </a:solidFill>
                <a:latin typeface="Consolas" panose="020B0609020204030204" pitchFamily="49" charset="0"/>
              </a:rPr>
              <a:t>T</a:t>
            </a:r>
            <a:r>
              <a:rPr lang="en-US" sz="1400" dirty="0">
                <a:latin typeface="Consolas" panose="020B0609020204030204" pitchFamily="49" charset="0"/>
              </a:rPr>
              <a:t> command is used to complete Traces.  </a:t>
            </a:r>
            <a:r>
              <a:rPr lang="en-US" sz="1400">
                <a:latin typeface="Consolas" panose="020B0609020204030204" pitchFamily="49" charset="0"/>
              </a:rPr>
              <a:t>The </a:t>
            </a:r>
            <a:r>
              <a:rPr lang="en-US" sz="1400">
                <a:solidFill>
                  <a:srgbClr val="CE9178"/>
                </a:solidFill>
                <a:latin typeface="Consolas" panose="020B0609020204030204" pitchFamily="49" charset="0"/>
              </a:rPr>
              <a:t>T N </a:t>
            </a:r>
            <a:r>
              <a:rPr lang="en-US" sz="1400" dirty="0">
                <a:latin typeface="Consolas" panose="020B0609020204030204" pitchFamily="49" charset="0"/>
              </a:rPr>
              <a:t>command is used to complete NPN Transistor traces</a:t>
            </a:r>
          </a:p>
          <a:p>
            <a:pPr marL="342900" indent="-342900">
              <a:buFont typeface="+mj-lt"/>
              <a:buAutoNum type="arabicPeriod"/>
            </a:pPr>
            <a:r>
              <a:rPr lang="en-US" sz="1400" dirty="0">
                <a:latin typeface="Consolas" panose="020B0609020204030204" pitchFamily="49" charset="0"/>
              </a:rPr>
              <a:t>The following traces uses the configured min and max voltages.  You can adjust sweep voltages and number of data points (resolution) to be taken during a sweep.  Use the </a:t>
            </a:r>
            <a:r>
              <a:rPr lang="en-US" sz="1400" dirty="0">
                <a:solidFill>
                  <a:srgbClr val="CE9178"/>
                </a:solidFill>
                <a:latin typeface="Consolas" panose="020B0609020204030204" pitchFamily="49" charset="0"/>
              </a:rPr>
              <a:t>S M </a:t>
            </a:r>
            <a:r>
              <a:rPr lang="en-US" sz="1400" dirty="0">
                <a:latin typeface="Consolas" panose="020B0609020204030204" pitchFamily="49" charset="0"/>
              </a:rPr>
              <a:t>command to adjust min &amp; max voltages for and </a:t>
            </a:r>
            <a:r>
              <a:rPr lang="en-US" sz="1400" dirty="0">
                <a:solidFill>
                  <a:srgbClr val="CE9178"/>
                </a:solidFill>
                <a:latin typeface="Consolas" panose="020B0609020204030204" pitchFamily="49" charset="0"/>
              </a:rPr>
              <a:t>S P</a:t>
            </a:r>
            <a:r>
              <a:rPr lang="en-US" sz="1400" dirty="0">
                <a:latin typeface="Consolas" panose="020B0609020204030204" pitchFamily="49" charset="0"/>
              </a:rPr>
              <a:t> to set data points.</a:t>
            </a:r>
          </a:p>
          <a:p>
            <a:pPr marL="342900" indent="-342900">
              <a:buFont typeface="+mj-lt"/>
              <a:buAutoNum type="arabicPeriod"/>
            </a:pPr>
            <a:r>
              <a:rPr lang="en-US" sz="1400" dirty="0">
                <a:latin typeface="Consolas" panose="020B0609020204030204" pitchFamily="49" charset="0"/>
              </a:rPr>
              <a:t>The following below outlines the various traces: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Input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I</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base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prints out </a:t>
            </a:r>
            <a:r>
              <a:rPr lang="en-US" sz="1400" dirty="0" err="1">
                <a:latin typeface="Consolas" panose="020B0609020204030204" pitchFamily="49" charset="0"/>
              </a:rPr>
              <a:t>Vbe</a:t>
            </a:r>
            <a:r>
              <a:rPr lang="en-US" sz="1400" dirty="0">
                <a:latin typeface="Consolas" panose="020B0609020204030204" pitchFamily="49" charset="0"/>
              </a:rPr>
              <a:t> vs </a:t>
            </a:r>
            <a:r>
              <a:rPr lang="en-US" sz="1400" dirty="0" err="1">
                <a:latin typeface="Consolas" panose="020B0609020204030204" pitchFamily="49" charset="0"/>
              </a:rPr>
              <a:t>Ic</a:t>
            </a: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Input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I V</a:t>
            </a:r>
          </a:p>
          <a:p>
            <a:pPr marL="800100" lvl="1" indent="-342900">
              <a:buFont typeface="Wingdings" panose="05000000000000000000" pitchFamily="2" charset="2"/>
              <a:buChar char="ü"/>
            </a:pPr>
            <a:r>
              <a:rPr lang="en-US" sz="1400" dirty="0">
                <a:latin typeface="Consolas" panose="020B0609020204030204" pitchFamily="49" charset="0"/>
              </a:rPr>
              <a:t>This command is the same as above except it prints out </a:t>
            </a:r>
            <a:r>
              <a:rPr lang="en-US" sz="1400" dirty="0" err="1">
                <a:latin typeface="Consolas" panose="020B0609020204030204" pitchFamily="49" charset="0"/>
              </a:rPr>
              <a:t>Vbe</a:t>
            </a:r>
            <a:r>
              <a:rPr lang="en-US" sz="1400" dirty="0">
                <a:latin typeface="Consolas" panose="020B0609020204030204" pitchFamily="49" charset="0"/>
              </a:rPr>
              <a:t> vs </a:t>
            </a:r>
            <a:r>
              <a:rPr lang="en-US" sz="1400" dirty="0" err="1">
                <a:latin typeface="Consolas" panose="020B0609020204030204" pitchFamily="49" charset="0"/>
              </a:rPr>
              <a:t>Vce</a:t>
            </a: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Output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O</a:t>
            </a:r>
          </a:p>
          <a:p>
            <a:pPr marL="800100" lvl="1" indent="-342900">
              <a:buFont typeface="Wingdings" panose="05000000000000000000" pitchFamily="2" charset="2"/>
              <a:buChar char="ü"/>
            </a:pPr>
            <a:r>
              <a:rPr lang="en-US" sz="1400" dirty="0">
                <a:latin typeface="Consolas" panose="020B0609020204030204" pitchFamily="49" charset="0"/>
              </a:rPr>
              <a:t>This command sweeps the base voltage from configurated min to max with inc.  For each base voltage, it then sweeps </a:t>
            </a:r>
            <a:r>
              <a:rPr lang="en-US" sz="1400" dirty="0" err="1">
                <a:latin typeface="Consolas" panose="020B0609020204030204" pitchFamily="49" charset="0"/>
              </a:rPr>
              <a:t>Vcc</a:t>
            </a:r>
            <a:r>
              <a:rPr lang="en-US" sz="1400" dirty="0">
                <a:latin typeface="Consolas" panose="020B0609020204030204" pitchFamily="49" charset="0"/>
              </a:rPr>
              <a:t> from configured min to max at defined inc.  For each base voltage it print out </a:t>
            </a:r>
            <a:r>
              <a:rPr lang="en-US" sz="1400" dirty="0" err="1">
                <a:latin typeface="Consolas" panose="020B0609020204030204" pitchFamily="49" charset="0"/>
              </a:rPr>
              <a:t>Vce</a:t>
            </a:r>
            <a:r>
              <a:rPr lang="en-US" sz="1400" dirty="0">
                <a:latin typeface="Consolas" panose="020B0609020204030204" pitchFamily="49" charset="0"/>
              </a:rPr>
              <a:t> vs </a:t>
            </a:r>
            <a:r>
              <a:rPr lang="en-US" sz="1400" dirty="0" err="1">
                <a:latin typeface="Consolas" panose="020B0609020204030204" pitchFamily="49" charset="0"/>
              </a:rPr>
              <a:t>Ic</a:t>
            </a:r>
            <a:r>
              <a:rPr lang="en-US" sz="1400" dirty="0">
                <a:latin typeface="Consolas" panose="020B0609020204030204" pitchFamily="49" charset="0"/>
              </a:rPr>
              <a:t> in the form </a:t>
            </a:r>
            <a:r>
              <a:rPr lang="en-US" sz="1400" dirty="0" err="1">
                <a:latin typeface="Consolas" panose="020B0609020204030204" pitchFamily="49" charset="0"/>
              </a:rPr>
              <a:t>Ib</a:t>
            </a:r>
            <a:r>
              <a:rPr lang="en-US" sz="1400" dirty="0">
                <a:latin typeface="Consolas" panose="020B0609020204030204" pitchFamily="49" charset="0"/>
              </a:rPr>
              <a:t>, </a:t>
            </a:r>
            <a:r>
              <a:rPr lang="en-US" sz="1400" dirty="0" err="1">
                <a:latin typeface="Consolas" panose="020B0609020204030204" pitchFamily="49" charset="0"/>
              </a:rPr>
              <a:t>Vce</a:t>
            </a:r>
            <a:r>
              <a:rPr lang="en-US" sz="1400" dirty="0">
                <a:latin typeface="Consolas" panose="020B0609020204030204" pitchFamily="49" charset="0"/>
              </a:rPr>
              <a:t>, </a:t>
            </a:r>
            <a:r>
              <a:rPr lang="en-US" sz="1400" dirty="0" err="1">
                <a:latin typeface="Consolas" panose="020B0609020204030204" pitchFamily="49" charset="0"/>
              </a:rPr>
              <a:t>Ic</a:t>
            </a: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Beta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B</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base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calculates transistor beta and prints out </a:t>
            </a:r>
            <a:r>
              <a:rPr lang="en-US" sz="1400" dirty="0" err="1">
                <a:latin typeface="Consolas" panose="020B0609020204030204" pitchFamily="49" charset="0"/>
              </a:rPr>
              <a:t>Ib</a:t>
            </a:r>
            <a:r>
              <a:rPr lang="en-US" sz="1400" dirty="0">
                <a:latin typeface="Consolas" panose="020B0609020204030204" pitchFamily="49" charset="0"/>
              </a:rPr>
              <a:t> vs Beta</a:t>
            </a:r>
            <a:endParaRPr lang="en-US" sz="1400" dirty="0"/>
          </a:p>
          <a:p>
            <a:pPr marL="400050" indent="-400050">
              <a:buFont typeface="+mj-lt"/>
              <a:buAutoNum type="romanUcPeriod"/>
            </a:pPr>
            <a:r>
              <a:rPr lang="en-US" sz="1400" dirty="0">
                <a:latin typeface="Consolas" panose="020B0609020204030204" pitchFamily="49" charset="0"/>
              </a:rPr>
              <a:t>Beta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B C</a:t>
            </a:r>
          </a:p>
          <a:p>
            <a:pPr marL="800100" lvl="1" indent="-342900">
              <a:buFont typeface="Wingdings" panose="05000000000000000000" pitchFamily="2" charset="2"/>
              <a:buChar char="ü"/>
            </a:pPr>
            <a:r>
              <a:rPr lang="en-US" sz="1400" dirty="0">
                <a:latin typeface="Consolas" panose="020B0609020204030204" pitchFamily="49" charset="0"/>
              </a:rPr>
              <a:t>This command is the same as above except it prints out prints out </a:t>
            </a:r>
            <a:r>
              <a:rPr lang="en-US" sz="1400" dirty="0" err="1">
                <a:latin typeface="Consolas" panose="020B0609020204030204" pitchFamily="49" charset="0"/>
              </a:rPr>
              <a:t>Ic</a:t>
            </a:r>
            <a:r>
              <a:rPr lang="en-US" sz="1400" dirty="0">
                <a:latin typeface="Consolas" panose="020B0609020204030204" pitchFamily="49" charset="0"/>
              </a:rPr>
              <a:t> vs Beta</a:t>
            </a:r>
          </a:p>
          <a:p>
            <a:pPr marL="400050" indent="-400050">
              <a:buFont typeface="+mj-lt"/>
              <a:buAutoNum type="romanUcPeriod"/>
            </a:pPr>
            <a:r>
              <a:rPr lang="en-US" sz="1400" dirty="0">
                <a:latin typeface="Consolas" panose="020B0609020204030204" pitchFamily="49" charset="0"/>
              </a:rPr>
              <a:t>Beta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R</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base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calculates transistor re (intrinsic resistance) and prints out </a:t>
            </a:r>
            <a:r>
              <a:rPr lang="en-US" sz="1400" dirty="0" err="1">
                <a:latin typeface="Consolas" panose="020B0609020204030204" pitchFamily="49" charset="0"/>
              </a:rPr>
              <a:t>Ic</a:t>
            </a:r>
            <a:r>
              <a:rPr lang="en-US" sz="1400" dirty="0">
                <a:latin typeface="Consolas" panose="020B0609020204030204" pitchFamily="49" charset="0"/>
              </a:rPr>
              <a:t> vs re</a:t>
            </a:r>
            <a:endParaRPr lang="en-US" sz="1400" dirty="0"/>
          </a:p>
          <a:p>
            <a:pPr marL="400050" indent="-400050">
              <a:buFont typeface="+mj-lt"/>
              <a:buAutoNum type="romanUcPeriod"/>
            </a:pPr>
            <a:r>
              <a:rPr lang="en-US" sz="1400" dirty="0">
                <a:latin typeface="Consolas" panose="020B0609020204030204" pitchFamily="49" charset="0"/>
              </a:rPr>
              <a:t>Beta Trace</a:t>
            </a:r>
            <a:r>
              <a:rPr lang="en-US" sz="1400">
                <a:latin typeface="Consolas" panose="020B0609020204030204" pitchFamily="49" charset="0"/>
              </a:rPr>
              <a:t>: </a:t>
            </a:r>
            <a:r>
              <a:rPr lang="en-US" sz="1400">
                <a:solidFill>
                  <a:srgbClr val="CE9178"/>
                </a:solidFill>
                <a:latin typeface="Consolas" panose="020B0609020204030204" pitchFamily="49" charset="0"/>
              </a:rPr>
              <a:t>T N </a:t>
            </a:r>
            <a:r>
              <a:rPr lang="en-US" sz="1400" dirty="0">
                <a:solidFill>
                  <a:srgbClr val="CE9178"/>
                </a:solidFill>
                <a:latin typeface="Consolas" panose="020B0609020204030204" pitchFamily="49" charset="0"/>
              </a:rPr>
              <a:t>G</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base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calculates transistor transconductance and prints out </a:t>
            </a:r>
            <a:r>
              <a:rPr lang="en-US" sz="1400" dirty="0" err="1">
                <a:latin typeface="Consolas" panose="020B0609020204030204" pitchFamily="49" charset="0"/>
              </a:rPr>
              <a:t>Ic</a:t>
            </a:r>
            <a:r>
              <a:rPr lang="en-US" sz="1400" dirty="0">
                <a:latin typeface="Consolas" panose="020B0609020204030204" pitchFamily="49" charset="0"/>
              </a:rPr>
              <a:t> vs g</a:t>
            </a:r>
            <a:r>
              <a:rPr lang="en-US" sz="1400" baseline="-25000" dirty="0">
                <a:latin typeface="Consolas" panose="020B0609020204030204" pitchFamily="49" charset="0"/>
              </a:rPr>
              <a:t>m</a:t>
            </a:r>
            <a:endParaRPr lang="en-US" sz="1400" baseline="-25000" dirty="0"/>
          </a:p>
          <a:p>
            <a:endParaRPr lang="en-US" sz="1400" dirty="0"/>
          </a:p>
          <a:p>
            <a:endParaRPr lang="en-US" sz="1400" dirty="0"/>
          </a:p>
        </p:txBody>
      </p:sp>
    </p:spTree>
    <p:extLst>
      <p:ext uri="{BB962C8B-B14F-4D97-AF65-F5344CB8AC3E}">
        <p14:creationId xmlns:p14="http://schemas.microsoft.com/office/powerpoint/2010/main" val="2457347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fontScale="90000"/>
          </a:bodyPr>
          <a:lstStyle/>
          <a:p>
            <a:r>
              <a:rPr lang="en-US" dirty="0"/>
              <a:t>Operation: N-CHANNEL enhancement mode MOSFET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2" y="708338"/>
            <a:ext cx="12071797" cy="6124754"/>
          </a:xfrm>
          <a:prstGeom prst="rect">
            <a:avLst/>
          </a:prstGeom>
          <a:noFill/>
        </p:spPr>
        <p:txBody>
          <a:bodyPr wrap="square" rtlCol="0">
            <a:spAutoFit/>
          </a:bodyPr>
          <a:lstStyle/>
          <a:p>
            <a:pPr marL="342900" indent="-342900">
              <a:buFont typeface="+mj-lt"/>
              <a:buAutoNum type="arabicPeriod"/>
            </a:pPr>
            <a:r>
              <a:rPr lang="en-US" sz="1400" dirty="0">
                <a:latin typeface="Consolas" panose="020B0609020204030204" pitchFamily="49" charset="0"/>
              </a:rPr>
              <a:t>The </a:t>
            </a:r>
            <a:r>
              <a:rPr lang="en-US" sz="1400" dirty="0">
                <a:solidFill>
                  <a:srgbClr val="CE9178"/>
                </a:solidFill>
                <a:latin typeface="Consolas" panose="020B0609020204030204" pitchFamily="49" charset="0"/>
              </a:rPr>
              <a:t>T</a:t>
            </a:r>
            <a:r>
              <a:rPr lang="en-US" sz="1400" dirty="0">
                <a:latin typeface="Consolas" panose="020B0609020204030204" pitchFamily="49" charset="0"/>
              </a:rPr>
              <a:t> command is used to complete Traces.  The </a:t>
            </a:r>
            <a:r>
              <a:rPr lang="en-US" sz="1400" dirty="0">
                <a:solidFill>
                  <a:srgbClr val="CE9178"/>
                </a:solidFill>
                <a:latin typeface="Consolas" panose="020B0609020204030204" pitchFamily="49" charset="0"/>
              </a:rPr>
              <a:t>T F </a:t>
            </a:r>
            <a:r>
              <a:rPr lang="en-US" sz="1400" dirty="0">
                <a:latin typeface="Consolas" panose="020B0609020204030204" pitchFamily="49" charset="0"/>
              </a:rPr>
              <a:t>command is used to complete N channel </a:t>
            </a:r>
            <a:r>
              <a:rPr lang="en-US" sz="1400" dirty="0" err="1">
                <a:latin typeface="Consolas" panose="020B0609020204030204" pitchFamily="49" charset="0"/>
              </a:rPr>
              <a:t>Mosfet</a:t>
            </a:r>
            <a:r>
              <a:rPr lang="en-US" sz="1400" dirty="0">
                <a:latin typeface="Consolas" panose="020B0609020204030204" pitchFamily="49" charset="0"/>
              </a:rPr>
              <a:t> traces</a:t>
            </a:r>
          </a:p>
          <a:p>
            <a:pPr marL="342900" indent="-342900">
              <a:buFont typeface="+mj-lt"/>
              <a:buAutoNum type="arabicPeriod"/>
            </a:pPr>
            <a:r>
              <a:rPr lang="en-US" sz="1400" dirty="0">
                <a:latin typeface="Consolas" panose="020B0609020204030204" pitchFamily="49" charset="0"/>
              </a:rPr>
              <a:t>The following traces uses the configured min and max voltages.  You can adjust sweep voltages and number of data points (resolution) to be taken during a sweep.  Use the </a:t>
            </a:r>
            <a:r>
              <a:rPr lang="en-US" sz="1400" dirty="0">
                <a:solidFill>
                  <a:srgbClr val="CE9178"/>
                </a:solidFill>
                <a:latin typeface="Consolas" panose="020B0609020204030204" pitchFamily="49" charset="0"/>
              </a:rPr>
              <a:t>S M </a:t>
            </a:r>
            <a:r>
              <a:rPr lang="en-US" sz="1400" dirty="0">
                <a:latin typeface="Consolas" panose="020B0609020204030204" pitchFamily="49" charset="0"/>
              </a:rPr>
              <a:t>command to adjust min &amp; max voltages for and </a:t>
            </a:r>
            <a:r>
              <a:rPr lang="en-US" sz="1400" dirty="0">
                <a:solidFill>
                  <a:srgbClr val="CE9178"/>
                </a:solidFill>
                <a:latin typeface="Consolas" panose="020B0609020204030204" pitchFamily="49" charset="0"/>
              </a:rPr>
              <a:t>S P</a:t>
            </a:r>
            <a:r>
              <a:rPr lang="en-US" sz="1400" dirty="0">
                <a:latin typeface="Consolas" panose="020B0609020204030204" pitchFamily="49" charset="0"/>
              </a:rPr>
              <a:t> to set data points.</a:t>
            </a:r>
          </a:p>
          <a:p>
            <a:pPr marL="342900" indent="-342900">
              <a:buFont typeface="+mj-lt"/>
              <a:buAutoNum type="arabicPeriod"/>
            </a:pPr>
            <a:r>
              <a:rPr lang="en-US" sz="1400" dirty="0">
                <a:latin typeface="Consolas" panose="020B0609020204030204" pitchFamily="49" charset="0"/>
              </a:rPr>
              <a:t>The following below outlines the various traces: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Input Trace: </a:t>
            </a:r>
            <a:r>
              <a:rPr lang="en-US" sz="1400" dirty="0">
                <a:solidFill>
                  <a:srgbClr val="CE9178"/>
                </a:solidFill>
                <a:latin typeface="Consolas" panose="020B0609020204030204" pitchFamily="49" charset="0"/>
              </a:rPr>
              <a:t>T F I</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gate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prints out </a:t>
            </a:r>
            <a:r>
              <a:rPr lang="en-US" sz="1400" dirty="0" err="1">
                <a:latin typeface="Consolas" panose="020B0609020204030204" pitchFamily="49" charset="0"/>
              </a:rPr>
              <a:t>Vgs</a:t>
            </a:r>
            <a:r>
              <a:rPr lang="en-US" sz="1400" dirty="0">
                <a:latin typeface="Consolas" panose="020B0609020204030204" pitchFamily="49" charset="0"/>
              </a:rPr>
              <a:t> vs Id</a:t>
            </a:r>
          </a:p>
          <a:p>
            <a:pPr marL="400050" indent="-400050">
              <a:buFont typeface="+mj-lt"/>
              <a:buAutoNum type="romanUcPeriod"/>
            </a:pPr>
            <a:r>
              <a:rPr lang="en-US" sz="1400" dirty="0">
                <a:latin typeface="Consolas" panose="020B0609020204030204" pitchFamily="49" charset="0"/>
              </a:rPr>
              <a:t>Input Trace: </a:t>
            </a:r>
            <a:r>
              <a:rPr lang="en-US" sz="1400" dirty="0">
                <a:solidFill>
                  <a:srgbClr val="CE9178"/>
                </a:solidFill>
                <a:latin typeface="Consolas" panose="020B0609020204030204" pitchFamily="49" charset="0"/>
              </a:rPr>
              <a:t>T F I V</a:t>
            </a:r>
          </a:p>
          <a:p>
            <a:pPr marL="800100" lvl="1" indent="-342900">
              <a:buFont typeface="Wingdings" panose="05000000000000000000" pitchFamily="2" charset="2"/>
              <a:buChar char="ü"/>
            </a:pPr>
            <a:r>
              <a:rPr lang="en-US" sz="1400" dirty="0">
                <a:latin typeface="Consolas" panose="020B0609020204030204" pitchFamily="49" charset="0"/>
              </a:rPr>
              <a:t>This command is the same as above except it prints out </a:t>
            </a:r>
            <a:r>
              <a:rPr lang="en-US" sz="1400" dirty="0" err="1">
                <a:latin typeface="Consolas" panose="020B0609020204030204" pitchFamily="49" charset="0"/>
              </a:rPr>
              <a:t>Vgs</a:t>
            </a:r>
            <a:r>
              <a:rPr lang="en-US" sz="1400" dirty="0">
                <a:latin typeface="Consolas" panose="020B0609020204030204" pitchFamily="49" charset="0"/>
              </a:rPr>
              <a:t> vs </a:t>
            </a:r>
            <a:r>
              <a:rPr lang="en-US" sz="1400" dirty="0" err="1">
                <a:latin typeface="Consolas" panose="020B0609020204030204" pitchFamily="49" charset="0"/>
              </a:rPr>
              <a:t>Vds</a:t>
            </a: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Output Trace: </a:t>
            </a:r>
            <a:r>
              <a:rPr lang="en-US" sz="1400" dirty="0">
                <a:solidFill>
                  <a:srgbClr val="CE9178"/>
                </a:solidFill>
                <a:latin typeface="Consolas" panose="020B0609020204030204" pitchFamily="49" charset="0"/>
              </a:rPr>
              <a:t>T F O</a:t>
            </a:r>
          </a:p>
          <a:p>
            <a:pPr marL="800100" lvl="1" indent="-342900">
              <a:buFont typeface="Wingdings" panose="05000000000000000000" pitchFamily="2" charset="2"/>
              <a:buChar char="ü"/>
            </a:pPr>
            <a:r>
              <a:rPr lang="en-US" sz="1400" dirty="0">
                <a:latin typeface="Consolas" panose="020B0609020204030204" pitchFamily="49" charset="0"/>
              </a:rPr>
              <a:t>This command sweeps the base voltage from configurated min to max with inc.  For each gate voltage, it then sweeps </a:t>
            </a:r>
            <a:r>
              <a:rPr lang="en-US" sz="1400" dirty="0" err="1">
                <a:latin typeface="Consolas" panose="020B0609020204030204" pitchFamily="49" charset="0"/>
              </a:rPr>
              <a:t>Vcc</a:t>
            </a:r>
            <a:r>
              <a:rPr lang="en-US" sz="1400" dirty="0">
                <a:latin typeface="Consolas" panose="020B0609020204030204" pitchFamily="49" charset="0"/>
              </a:rPr>
              <a:t> from configured min to max at defined inc.  For each gate voltage it print out </a:t>
            </a:r>
            <a:r>
              <a:rPr lang="en-US" sz="1400" dirty="0" err="1">
                <a:latin typeface="Consolas" panose="020B0609020204030204" pitchFamily="49" charset="0"/>
              </a:rPr>
              <a:t>Vds</a:t>
            </a:r>
            <a:r>
              <a:rPr lang="en-US" sz="1400" dirty="0">
                <a:latin typeface="Consolas" panose="020B0609020204030204" pitchFamily="49" charset="0"/>
              </a:rPr>
              <a:t> vs Id in the form Id, </a:t>
            </a:r>
            <a:r>
              <a:rPr lang="en-US" sz="1400" dirty="0" err="1">
                <a:latin typeface="Consolas" panose="020B0609020204030204" pitchFamily="49" charset="0"/>
              </a:rPr>
              <a:t>Vgs</a:t>
            </a:r>
            <a:r>
              <a:rPr lang="en-US" sz="1400" dirty="0">
                <a:latin typeface="Consolas" panose="020B0609020204030204" pitchFamily="49" charset="0"/>
              </a:rPr>
              <a:t>, Id</a:t>
            </a:r>
          </a:p>
          <a:p>
            <a:pPr marL="400050" indent="-400050">
              <a:buFont typeface="+mj-lt"/>
              <a:buAutoNum type="romanUcPeriod"/>
            </a:pPr>
            <a:r>
              <a:rPr lang="en-US" sz="1400" dirty="0">
                <a:latin typeface="Consolas" panose="020B0609020204030204" pitchFamily="49" charset="0"/>
              </a:rPr>
              <a:t>Intrinsic Resistance Trace: </a:t>
            </a:r>
            <a:r>
              <a:rPr lang="en-US" sz="1400" dirty="0">
                <a:solidFill>
                  <a:srgbClr val="CE9178"/>
                </a:solidFill>
                <a:latin typeface="Consolas" panose="020B0609020204030204" pitchFamily="49" charset="0"/>
              </a:rPr>
              <a:t>T F R</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gate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calculates transistor re (intrinsic resistance) and prints out Id vs </a:t>
            </a:r>
            <a:r>
              <a:rPr lang="en-US" sz="1400" dirty="0" err="1">
                <a:latin typeface="Consolas" panose="020B0609020204030204" pitchFamily="49" charset="0"/>
              </a:rPr>
              <a:t>Rds</a:t>
            </a:r>
            <a:endParaRPr lang="en-US" sz="1400" dirty="0"/>
          </a:p>
          <a:p>
            <a:pPr marL="400050" indent="-400050">
              <a:buFont typeface="+mj-lt"/>
              <a:buAutoNum type="romanUcPeriod"/>
            </a:pPr>
            <a:r>
              <a:rPr lang="en-US" sz="1400" dirty="0">
                <a:latin typeface="Consolas" panose="020B0609020204030204" pitchFamily="49" charset="0"/>
              </a:rPr>
              <a:t>Transconductance Trace: </a:t>
            </a:r>
            <a:r>
              <a:rPr lang="en-US" sz="1400" dirty="0">
                <a:solidFill>
                  <a:srgbClr val="CE9178"/>
                </a:solidFill>
                <a:latin typeface="Consolas" panose="020B0609020204030204" pitchFamily="49" charset="0"/>
              </a:rPr>
              <a:t>T F G</a:t>
            </a:r>
          </a:p>
          <a:p>
            <a:pPr marL="800100" lvl="1" indent="-342900">
              <a:buFont typeface="Wingdings" panose="05000000000000000000" pitchFamily="2" charset="2"/>
              <a:buChar char="ü"/>
            </a:pPr>
            <a:r>
              <a:rPr lang="en-US" sz="1400" dirty="0">
                <a:latin typeface="Consolas" panose="020B0609020204030204" pitchFamily="49" charset="0"/>
              </a:rPr>
              <a:t>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gate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calculates transistor transconductance and prints out Id vs g</a:t>
            </a:r>
            <a:r>
              <a:rPr lang="en-US" sz="1400" baseline="-25000" dirty="0">
                <a:latin typeface="Consolas" panose="020B0609020204030204" pitchFamily="49" charset="0"/>
              </a:rPr>
              <a:t>m</a:t>
            </a:r>
            <a:endParaRPr lang="en-US" sz="1400" baseline="-25000" dirty="0"/>
          </a:p>
          <a:p>
            <a:pPr marL="400050" indent="-400050">
              <a:buFont typeface="+mj-lt"/>
              <a:buAutoNum type="romanUcPeriod"/>
            </a:pPr>
            <a:r>
              <a:rPr lang="en-US" sz="1400" dirty="0">
                <a:latin typeface="Consolas" panose="020B0609020204030204" pitchFamily="49" charset="0"/>
              </a:rPr>
              <a:t>Transconductance Trace: </a:t>
            </a:r>
            <a:r>
              <a:rPr lang="en-US" sz="1400" dirty="0">
                <a:solidFill>
                  <a:srgbClr val="CE9178"/>
                </a:solidFill>
                <a:latin typeface="Consolas" panose="020B0609020204030204" pitchFamily="49" charset="0"/>
              </a:rPr>
              <a:t>T F G</a:t>
            </a:r>
          </a:p>
          <a:p>
            <a:pPr marL="800100" lvl="1" indent="-342900">
              <a:buFont typeface="Wingdings" panose="05000000000000000000" pitchFamily="2" charset="2"/>
              <a:buChar char="ü"/>
            </a:pPr>
            <a:r>
              <a:rPr lang="en-US" sz="1400" dirty="0">
                <a:latin typeface="Consolas" panose="020B0609020204030204" pitchFamily="49" charset="0"/>
              </a:rPr>
              <a:t>This command is the same as above except it </a:t>
            </a:r>
            <a:r>
              <a:rPr lang="en-US" sz="1400" dirty="0" err="1">
                <a:latin typeface="Consolas" panose="020B0609020204030204" pitchFamily="49" charset="0"/>
              </a:rPr>
              <a:t>it</a:t>
            </a:r>
            <a:r>
              <a:rPr lang="en-US" sz="1400" dirty="0">
                <a:latin typeface="Consolas" panose="020B0609020204030204" pitchFamily="49" charset="0"/>
              </a:rPr>
              <a:t> calculates transistor transconductance constant K and prints out Id vs K</a:t>
            </a:r>
            <a:endParaRPr lang="en-US" sz="1400" baseline="-25000" dirty="0"/>
          </a:p>
          <a:p>
            <a:endParaRPr lang="en-US" sz="1400" dirty="0"/>
          </a:p>
          <a:p>
            <a:endParaRPr lang="en-US" sz="1400" dirty="0"/>
          </a:p>
        </p:txBody>
      </p:sp>
    </p:spTree>
    <p:extLst>
      <p:ext uri="{BB962C8B-B14F-4D97-AF65-F5344CB8AC3E}">
        <p14:creationId xmlns:p14="http://schemas.microsoft.com/office/powerpoint/2010/main" val="3315446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a:bodyPr>
          <a:lstStyle/>
          <a:p>
            <a:r>
              <a:rPr lang="en-US" dirty="0"/>
              <a:t>Operation: diode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2" y="708338"/>
            <a:ext cx="12071797" cy="4401205"/>
          </a:xfrm>
          <a:prstGeom prst="rect">
            <a:avLst/>
          </a:prstGeom>
          <a:noFill/>
        </p:spPr>
        <p:txBody>
          <a:bodyPr wrap="square" rtlCol="0">
            <a:spAutoFit/>
          </a:bodyPr>
          <a:lstStyle/>
          <a:p>
            <a:pPr marL="342900" indent="-342900">
              <a:buFont typeface="+mj-lt"/>
              <a:buAutoNum type="arabicPeriod"/>
            </a:pPr>
            <a:r>
              <a:rPr lang="en-US" sz="1400" dirty="0">
                <a:latin typeface="Consolas" panose="020B0609020204030204" pitchFamily="49" charset="0"/>
              </a:rPr>
              <a:t>The </a:t>
            </a:r>
            <a:r>
              <a:rPr lang="en-US" sz="1400" dirty="0">
                <a:solidFill>
                  <a:srgbClr val="CE9178"/>
                </a:solidFill>
                <a:latin typeface="Consolas" panose="020B0609020204030204" pitchFamily="49" charset="0"/>
              </a:rPr>
              <a:t>T</a:t>
            </a:r>
            <a:r>
              <a:rPr lang="en-US" sz="1400" dirty="0">
                <a:latin typeface="Consolas" panose="020B0609020204030204" pitchFamily="49" charset="0"/>
              </a:rPr>
              <a:t> command is used to complete Traces.  The </a:t>
            </a:r>
            <a:r>
              <a:rPr lang="en-US" sz="1400" dirty="0">
                <a:solidFill>
                  <a:srgbClr val="CE9178"/>
                </a:solidFill>
                <a:latin typeface="Consolas" panose="020B0609020204030204" pitchFamily="49" charset="0"/>
              </a:rPr>
              <a:t>T D </a:t>
            </a:r>
            <a:r>
              <a:rPr lang="en-US" sz="1400" dirty="0">
                <a:latin typeface="Consolas" panose="020B0609020204030204" pitchFamily="49" charset="0"/>
              </a:rPr>
              <a:t>command is used to complete diode traces</a:t>
            </a:r>
          </a:p>
          <a:p>
            <a:pPr marL="342900" indent="-342900">
              <a:buFont typeface="+mj-lt"/>
              <a:buAutoNum type="arabicPeriod"/>
            </a:pPr>
            <a:r>
              <a:rPr lang="en-US" sz="1400" dirty="0">
                <a:latin typeface="Consolas" panose="020B0609020204030204" pitchFamily="49" charset="0"/>
              </a:rPr>
              <a:t>The following traces uses the configured min and max voltages.  You can adjust sweep voltages and number of data points (resolution) to be taken during a sweep.  Use the </a:t>
            </a:r>
            <a:r>
              <a:rPr lang="en-US" sz="1400" dirty="0">
                <a:solidFill>
                  <a:srgbClr val="CE9178"/>
                </a:solidFill>
                <a:latin typeface="Consolas" panose="020B0609020204030204" pitchFamily="49" charset="0"/>
              </a:rPr>
              <a:t>S M </a:t>
            </a:r>
            <a:r>
              <a:rPr lang="en-US" sz="1400" dirty="0">
                <a:latin typeface="Consolas" panose="020B0609020204030204" pitchFamily="49" charset="0"/>
              </a:rPr>
              <a:t>command to adjust min &amp; max voltages for and </a:t>
            </a:r>
            <a:r>
              <a:rPr lang="en-US" sz="1400" dirty="0">
                <a:solidFill>
                  <a:srgbClr val="CE9178"/>
                </a:solidFill>
                <a:latin typeface="Consolas" panose="020B0609020204030204" pitchFamily="49" charset="0"/>
              </a:rPr>
              <a:t>S P</a:t>
            </a:r>
            <a:r>
              <a:rPr lang="en-US" sz="1400" dirty="0">
                <a:latin typeface="Consolas" panose="020B0609020204030204" pitchFamily="49" charset="0"/>
              </a:rPr>
              <a:t> to set data points.</a:t>
            </a:r>
          </a:p>
          <a:p>
            <a:pPr marL="342900" indent="-342900">
              <a:buFont typeface="+mj-lt"/>
              <a:buAutoNum type="arabicPeriod"/>
            </a:pPr>
            <a:r>
              <a:rPr lang="en-US" sz="1400" dirty="0">
                <a:latin typeface="Consolas" panose="020B0609020204030204" pitchFamily="49" charset="0"/>
              </a:rPr>
              <a:t>Note that the diode </a:t>
            </a:r>
            <a:r>
              <a:rPr lang="en-US" sz="1400" b="1" dirty="0">
                <a:solidFill>
                  <a:srgbClr val="FFC000"/>
                </a:solidFill>
                <a:latin typeface="Consolas" panose="020B0609020204030204" pitchFamily="49" charset="0"/>
              </a:rPr>
              <a:t>MUST</a:t>
            </a:r>
            <a:r>
              <a:rPr lang="en-US" sz="1400" dirty="0">
                <a:latin typeface="Consolas" panose="020B0609020204030204" pitchFamily="49" charset="0"/>
              </a:rPr>
              <a:t> be oriented correctly in the socket.</a:t>
            </a:r>
          </a:p>
          <a:p>
            <a:pPr marL="342900" indent="-342900">
              <a:buFont typeface="+mj-lt"/>
              <a:buAutoNum type="arabicPeriod"/>
            </a:pPr>
            <a:r>
              <a:rPr lang="en-US" sz="1400" dirty="0">
                <a:latin typeface="Consolas" panose="020B0609020204030204" pitchFamily="49" charset="0"/>
              </a:rPr>
              <a:t>The following below outlines the various traces: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Input Trace: </a:t>
            </a:r>
            <a:r>
              <a:rPr lang="en-US" sz="1400" dirty="0">
                <a:solidFill>
                  <a:srgbClr val="CE9178"/>
                </a:solidFill>
                <a:latin typeface="Consolas" panose="020B0609020204030204" pitchFamily="49" charset="0"/>
              </a:rPr>
              <a:t>T D I</a:t>
            </a:r>
          </a:p>
          <a:p>
            <a:pPr marL="800100" lvl="1" indent="-342900">
              <a:buFont typeface="Wingdings" panose="05000000000000000000" pitchFamily="2" charset="2"/>
              <a:buChar char="ü"/>
            </a:pPr>
            <a:r>
              <a:rPr lang="en-US" sz="1400" dirty="0">
                <a:latin typeface="Consolas" panose="020B0609020204030204" pitchFamily="49" charset="0"/>
              </a:rPr>
              <a:t>The diode must be connected between the base/gate socket and ground.  The cathode is connected to emitter/source socket (ground).  For a Zener diode, its reversed, the cathode is connected to the base.  This command sets the </a:t>
            </a:r>
            <a:r>
              <a:rPr lang="en-US" sz="1400" dirty="0" err="1">
                <a:latin typeface="Consolas" panose="020B0609020204030204" pitchFamily="49" charset="0"/>
              </a:rPr>
              <a:t>Vcc</a:t>
            </a:r>
            <a:r>
              <a:rPr lang="en-US" sz="1400" dirty="0">
                <a:latin typeface="Consolas" panose="020B0609020204030204" pitchFamily="49" charset="0"/>
              </a:rPr>
              <a:t> voltage to the maximum available voltage and then sweeps the base/gate voltage from configured min to max at define </a:t>
            </a:r>
            <a:r>
              <a:rPr lang="en-US" sz="1400" dirty="0" err="1">
                <a:latin typeface="Consolas" panose="020B0609020204030204" pitchFamily="49" charset="0"/>
              </a:rPr>
              <a:t>inc</a:t>
            </a:r>
            <a:r>
              <a:rPr lang="en-US" sz="1400" dirty="0">
                <a:latin typeface="Consolas" panose="020B0609020204030204" pitchFamily="49" charset="0"/>
              </a:rPr>
              <a:t> (resolution).  It prints out </a:t>
            </a:r>
            <a:r>
              <a:rPr lang="en-US" sz="1400" dirty="0" err="1">
                <a:latin typeface="Consolas" panose="020B0609020204030204" pitchFamily="49" charset="0"/>
              </a:rPr>
              <a:t>Vb</a:t>
            </a:r>
            <a:r>
              <a:rPr lang="en-US" sz="1400" dirty="0">
                <a:latin typeface="Consolas" panose="020B0609020204030204" pitchFamily="49" charset="0"/>
              </a:rPr>
              <a:t> vs Id</a:t>
            </a:r>
          </a:p>
          <a:p>
            <a:pPr marL="400050" indent="-400050">
              <a:buFont typeface="+mj-lt"/>
              <a:buAutoNum type="romanUcPeriod"/>
            </a:pPr>
            <a:r>
              <a:rPr lang="en-US" sz="1400" dirty="0">
                <a:latin typeface="Consolas" panose="020B0609020204030204" pitchFamily="49" charset="0"/>
              </a:rPr>
              <a:t>Output Trace: </a:t>
            </a:r>
            <a:r>
              <a:rPr lang="en-US" sz="1400" dirty="0">
                <a:solidFill>
                  <a:srgbClr val="CE9178"/>
                </a:solidFill>
                <a:latin typeface="Consolas" panose="020B0609020204030204" pitchFamily="49" charset="0"/>
              </a:rPr>
              <a:t>T D O</a:t>
            </a:r>
          </a:p>
          <a:p>
            <a:pPr marL="800100" lvl="1" indent="-342900">
              <a:buFont typeface="Wingdings" panose="05000000000000000000" pitchFamily="2" charset="2"/>
              <a:buChar char="ü"/>
            </a:pPr>
            <a:r>
              <a:rPr lang="en-US" sz="1400" dirty="0">
                <a:latin typeface="Consolas" panose="020B0609020204030204" pitchFamily="49" charset="0"/>
              </a:rPr>
              <a:t>The diode will need a resistor connected between the cathode and the emitter/source socket (ground). The resistor is selected to NOT exceed the maximum current the diode can handle.  The resistor also protect the Arduino pin used for base PWM output (pin 3).  </a:t>
            </a:r>
            <a:r>
              <a:rPr lang="en-US" sz="1400" dirty="0">
                <a:solidFill>
                  <a:srgbClr val="FFC000"/>
                </a:solidFill>
                <a:latin typeface="Consolas" panose="020B0609020204030204" pitchFamily="49" charset="0"/>
              </a:rPr>
              <a:t>Failure to add a resistor could cause damage to the Arduino.  </a:t>
            </a:r>
            <a:r>
              <a:rPr lang="en-US" sz="1400" dirty="0">
                <a:latin typeface="Consolas" panose="020B0609020204030204" pitchFamily="49" charset="0"/>
              </a:rPr>
              <a:t>This command set the base/gate voltage Arduino pin to zero to sink current.  It then sweeps the </a:t>
            </a:r>
            <a:r>
              <a:rPr lang="en-US" sz="1400" dirty="0" err="1">
                <a:latin typeface="Consolas" panose="020B0609020204030204" pitchFamily="49" charset="0"/>
              </a:rPr>
              <a:t>Vcc</a:t>
            </a:r>
            <a:r>
              <a:rPr lang="en-US" sz="1400" dirty="0">
                <a:latin typeface="Consolas" panose="020B0609020204030204" pitchFamily="49" charset="0"/>
              </a:rPr>
              <a:t> voltage from configurated min to max with inc.  For each </a:t>
            </a:r>
            <a:r>
              <a:rPr lang="en-US" sz="1400" dirty="0" err="1">
                <a:latin typeface="Consolas" panose="020B0609020204030204" pitchFamily="49" charset="0"/>
              </a:rPr>
              <a:t>Vcc</a:t>
            </a:r>
            <a:r>
              <a:rPr lang="en-US" sz="1400" dirty="0">
                <a:latin typeface="Consolas" panose="020B0609020204030204" pitchFamily="49" charset="0"/>
              </a:rPr>
              <a:t> voltage, it measure the voltage drop across the collector/drain to the base/gate sockets along with current.  It print out </a:t>
            </a:r>
            <a:r>
              <a:rPr lang="en-US" sz="1400" dirty="0" err="1">
                <a:latin typeface="Consolas" panose="020B0609020204030204" pitchFamily="49" charset="0"/>
              </a:rPr>
              <a:t>Vf</a:t>
            </a:r>
            <a:r>
              <a:rPr lang="en-US" sz="1400" dirty="0">
                <a:latin typeface="Consolas" panose="020B0609020204030204" pitchFamily="49" charset="0"/>
              </a:rPr>
              <a:t> vs I</a:t>
            </a:r>
            <a:endParaRPr lang="en-US" sz="1400" dirty="0"/>
          </a:p>
          <a:p>
            <a:endParaRPr lang="en-US" sz="1400" dirty="0"/>
          </a:p>
        </p:txBody>
      </p:sp>
      <p:pic>
        <p:nvPicPr>
          <p:cNvPr id="3" name="Picture 2">
            <a:extLst>
              <a:ext uri="{FF2B5EF4-FFF2-40B4-BE49-F238E27FC236}">
                <a16:creationId xmlns:a16="http://schemas.microsoft.com/office/drawing/2014/main" id="{BA7F8802-344F-F64E-6025-8FF5B76EFD0C}"/>
              </a:ext>
            </a:extLst>
          </p:cNvPr>
          <p:cNvPicPr>
            <a:picLocks noChangeAspect="1"/>
          </p:cNvPicPr>
          <p:nvPr/>
        </p:nvPicPr>
        <p:blipFill>
          <a:blip r:embed="rId2"/>
          <a:stretch>
            <a:fillRect/>
          </a:stretch>
        </p:blipFill>
        <p:spPr>
          <a:xfrm rot="16200000">
            <a:off x="5655209" y="4530496"/>
            <a:ext cx="1865786" cy="2488909"/>
          </a:xfrm>
          <a:prstGeom prst="rect">
            <a:avLst/>
          </a:prstGeom>
        </p:spPr>
      </p:pic>
      <p:sp>
        <p:nvSpPr>
          <p:cNvPr id="6" name="TextBox 5">
            <a:extLst>
              <a:ext uri="{FF2B5EF4-FFF2-40B4-BE49-F238E27FC236}">
                <a16:creationId xmlns:a16="http://schemas.microsoft.com/office/drawing/2014/main" id="{0DEDD8DE-E566-F1A4-F15B-49DCF4078268}"/>
              </a:ext>
            </a:extLst>
          </p:cNvPr>
          <p:cNvSpPr txBox="1"/>
          <p:nvPr/>
        </p:nvSpPr>
        <p:spPr>
          <a:xfrm>
            <a:off x="7666218" y="5503331"/>
            <a:ext cx="2346060" cy="646331"/>
          </a:xfrm>
          <a:prstGeom prst="rect">
            <a:avLst/>
          </a:prstGeom>
          <a:noFill/>
        </p:spPr>
        <p:txBody>
          <a:bodyPr wrap="square" rtlCol="0">
            <a:spAutoFit/>
          </a:bodyPr>
          <a:lstStyle/>
          <a:p>
            <a:pPr algn="ctr"/>
            <a:r>
              <a:rPr lang="en-US" b="1" i="1" dirty="0">
                <a:solidFill>
                  <a:srgbClr val="FFC000"/>
                </a:solidFill>
              </a:rPr>
              <a:t>Special Jig Required for Output Seep</a:t>
            </a:r>
          </a:p>
        </p:txBody>
      </p:sp>
    </p:spTree>
    <p:extLst>
      <p:ext uri="{BB962C8B-B14F-4D97-AF65-F5344CB8AC3E}">
        <p14:creationId xmlns:p14="http://schemas.microsoft.com/office/powerpoint/2010/main" val="3811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a:bodyPr>
          <a:lstStyle/>
          <a:p>
            <a:r>
              <a:rPr lang="en-US" dirty="0"/>
              <a:t>Operation: custom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2" y="708338"/>
            <a:ext cx="12071797" cy="4185761"/>
          </a:xfrm>
          <a:prstGeom prst="rect">
            <a:avLst/>
          </a:prstGeom>
          <a:noFill/>
        </p:spPr>
        <p:txBody>
          <a:bodyPr wrap="square" rtlCol="0">
            <a:spAutoFit/>
          </a:bodyPr>
          <a:lstStyle/>
          <a:p>
            <a:pPr marL="342900" indent="-342900">
              <a:buFont typeface="+mj-lt"/>
              <a:buAutoNum type="arabicPeriod"/>
            </a:pPr>
            <a:r>
              <a:rPr lang="en-US" sz="1400" dirty="0">
                <a:latin typeface="Consolas" panose="020B0609020204030204" pitchFamily="49" charset="0"/>
              </a:rPr>
              <a:t>The </a:t>
            </a:r>
            <a:r>
              <a:rPr lang="en-US" sz="1400" dirty="0">
                <a:solidFill>
                  <a:srgbClr val="CE9178"/>
                </a:solidFill>
                <a:latin typeface="Consolas" panose="020B0609020204030204" pitchFamily="49" charset="0"/>
              </a:rPr>
              <a:t>S</a:t>
            </a:r>
            <a:r>
              <a:rPr lang="en-US" sz="1400" dirty="0">
                <a:latin typeface="Consolas" panose="020B0609020204030204" pitchFamily="49" charset="0"/>
              </a:rPr>
              <a:t> command is used to set trace values. </a:t>
            </a:r>
          </a:p>
          <a:p>
            <a:pPr marL="342900" indent="-342900">
              <a:buFont typeface="+mj-lt"/>
              <a:buAutoNum type="arabicPeriod"/>
            </a:pPr>
            <a:r>
              <a:rPr lang="en-US" sz="1400" dirty="0">
                <a:latin typeface="Consolas" panose="020B0609020204030204" pitchFamily="49" charset="0"/>
              </a:rPr>
              <a:t>For base/gate voltage there is a min voltage, max voltage </a:t>
            </a:r>
          </a:p>
          <a:p>
            <a:pPr marL="342900" indent="-342900">
              <a:buFont typeface="+mj-lt"/>
              <a:buAutoNum type="arabicPeriod"/>
            </a:pPr>
            <a:r>
              <a:rPr lang="en-US" sz="1400" dirty="0">
                <a:latin typeface="Consolas" panose="020B0609020204030204" pitchFamily="49" charset="0"/>
              </a:rPr>
              <a:t>Its sets the PWM voltage output from the Arduino. </a:t>
            </a:r>
            <a:r>
              <a:rPr lang="en-US" sz="1400" dirty="0">
                <a:solidFill>
                  <a:srgbClr val="FFC000"/>
                </a:solidFill>
                <a:latin typeface="Consolas" panose="020B0609020204030204" pitchFamily="49" charset="0"/>
              </a:rPr>
              <a:t>IT DOES NOT SET THE ACTUAL OUTPUT VOLTAGE DELIVERED TO THE DUT</a:t>
            </a:r>
          </a:p>
          <a:p>
            <a:pPr marL="342900" indent="-342900">
              <a:buFont typeface="+mj-lt"/>
              <a:buAutoNum type="arabicPeriod"/>
            </a:pPr>
            <a:r>
              <a:rPr lang="en-US" sz="1400" dirty="0">
                <a:latin typeface="Consolas" panose="020B0609020204030204" pitchFamily="49" charset="0"/>
              </a:rPr>
              <a:t>Values </a:t>
            </a:r>
            <a:r>
              <a:rPr lang="en-US" sz="1400" dirty="0">
                <a:solidFill>
                  <a:srgbClr val="FFC000"/>
                </a:solidFill>
                <a:latin typeface="Consolas" panose="020B0609020204030204" pitchFamily="49" charset="0"/>
              </a:rPr>
              <a:t>MUST</a:t>
            </a:r>
            <a:r>
              <a:rPr lang="en-US" sz="1400" dirty="0">
                <a:latin typeface="Consolas" panose="020B0609020204030204" pitchFamily="49" charset="0"/>
              </a:rPr>
              <a:t> be entered as </a:t>
            </a:r>
            <a:r>
              <a:rPr lang="en-US" sz="1400" dirty="0" err="1">
                <a:latin typeface="Consolas" panose="020B0609020204030204" pitchFamily="49" charset="0"/>
              </a:rPr>
              <a:t>milla</a:t>
            </a:r>
            <a:r>
              <a:rPr lang="en-US" sz="1400" dirty="0">
                <a:latin typeface="Consolas" panose="020B0609020204030204" pitchFamily="49" charset="0"/>
              </a:rPr>
              <a:t> volts (mV) e.g., 4V entered at 4000</a:t>
            </a:r>
          </a:p>
          <a:p>
            <a:pPr marL="342900" indent="-342900">
              <a:buFont typeface="+mj-lt"/>
              <a:buAutoNum type="arabicPeriod"/>
            </a:pPr>
            <a:r>
              <a:rPr lang="en-US" sz="1400" dirty="0">
                <a:latin typeface="Consolas" panose="020B0609020204030204" pitchFamily="49" charset="0"/>
              </a:rPr>
              <a:t>The following below outlines the various configuration options: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Base/Gate Sweep: </a:t>
            </a:r>
            <a:r>
              <a:rPr lang="en-US" sz="1400" dirty="0">
                <a:solidFill>
                  <a:srgbClr val="CE9178"/>
                </a:solidFill>
                <a:latin typeface="Consolas" panose="020B0609020204030204" pitchFamily="49" charset="0"/>
              </a:rPr>
              <a:t>S M B </a:t>
            </a:r>
            <a:r>
              <a:rPr lang="en-US" sz="1400" dirty="0" err="1">
                <a:solidFill>
                  <a:srgbClr val="CE9178"/>
                </a:solidFill>
                <a:latin typeface="Consolas" panose="020B0609020204030204" pitchFamily="49" charset="0"/>
              </a:rPr>
              <a:t>xxxx</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yyyy</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sets the minimum voltage (</a:t>
            </a:r>
            <a:r>
              <a:rPr lang="en-US" sz="1400" dirty="0" err="1">
                <a:latin typeface="Consolas" panose="020B0609020204030204" pitchFamily="49" charset="0"/>
              </a:rPr>
              <a:t>xxxx</a:t>
            </a:r>
            <a:r>
              <a:rPr lang="en-US" sz="1400" dirty="0">
                <a:latin typeface="Consolas" panose="020B0609020204030204" pitchFamily="49" charset="0"/>
              </a:rPr>
              <a:t>) and the maximum voltage (</a:t>
            </a:r>
            <a:r>
              <a:rPr lang="en-US" sz="1400" dirty="0" err="1">
                <a:latin typeface="Consolas" panose="020B0609020204030204" pitchFamily="49" charset="0"/>
              </a:rPr>
              <a:t>yyyy</a:t>
            </a:r>
            <a:r>
              <a:rPr lang="en-US" sz="1400" dirty="0">
                <a:latin typeface="Consolas" panose="020B0609020204030204" pitchFamily="49" charset="0"/>
              </a:rPr>
              <a:t>) for the base/gate PWM pin. The increment use for trace is automatically calculated to the number of data point defined. Default is min: 0 and maximum determined by </a:t>
            </a:r>
            <a:r>
              <a:rPr lang="en-US" sz="1400" dirty="0">
                <a:solidFill>
                  <a:srgbClr val="CE9178"/>
                </a:solidFill>
                <a:latin typeface="Consolas" panose="020B0609020204030204" pitchFamily="49" charset="0"/>
              </a:rPr>
              <a:t>C M</a:t>
            </a:r>
            <a:r>
              <a:rPr lang="en-US" sz="1400" dirty="0">
                <a:latin typeface="Consolas" panose="020B0609020204030204" pitchFamily="49" charset="0"/>
              </a:rPr>
              <a:t> calibration command. </a:t>
            </a:r>
          </a:p>
          <a:p>
            <a:pPr lvl="1"/>
            <a:endParaRPr lang="en-US" sz="1400" dirty="0">
              <a:latin typeface="Consolas" panose="020B0609020204030204" pitchFamily="49" charset="0"/>
            </a:endParaRPr>
          </a:p>
          <a:p>
            <a:pPr marL="400050" indent="-400050">
              <a:buFont typeface="+mj-lt"/>
              <a:buAutoNum type="romanUcPeriod"/>
            </a:pPr>
            <a:r>
              <a:rPr lang="en-US" sz="1400" dirty="0" err="1">
                <a:latin typeface="Consolas" panose="020B0609020204030204" pitchFamily="49" charset="0"/>
              </a:rPr>
              <a:t>Vcc</a:t>
            </a:r>
            <a:r>
              <a:rPr lang="en-US" sz="1400" dirty="0">
                <a:latin typeface="Consolas" panose="020B0609020204030204" pitchFamily="49" charset="0"/>
              </a:rPr>
              <a:t> Sweep: </a:t>
            </a:r>
            <a:r>
              <a:rPr lang="en-US" sz="1400" dirty="0">
                <a:solidFill>
                  <a:srgbClr val="CE9178"/>
                </a:solidFill>
                <a:latin typeface="Consolas" panose="020B0609020204030204" pitchFamily="49" charset="0"/>
              </a:rPr>
              <a:t>S M C </a:t>
            </a:r>
            <a:r>
              <a:rPr lang="en-US" sz="1400" dirty="0" err="1">
                <a:solidFill>
                  <a:srgbClr val="CE9178"/>
                </a:solidFill>
                <a:latin typeface="Consolas" panose="020B0609020204030204" pitchFamily="49" charset="0"/>
              </a:rPr>
              <a:t>xxxx</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yyyy</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sets the minimum voltage (</a:t>
            </a:r>
            <a:r>
              <a:rPr lang="en-US" sz="1400" dirty="0" err="1">
                <a:latin typeface="Consolas" panose="020B0609020204030204" pitchFamily="49" charset="0"/>
              </a:rPr>
              <a:t>xxxx</a:t>
            </a:r>
            <a:r>
              <a:rPr lang="en-US" sz="1400" dirty="0">
                <a:latin typeface="Consolas" panose="020B0609020204030204" pitchFamily="49" charset="0"/>
              </a:rPr>
              <a:t>) and the maximum voltage (</a:t>
            </a:r>
            <a:r>
              <a:rPr lang="en-US" sz="1400" dirty="0" err="1">
                <a:latin typeface="Consolas" panose="020B0609020204030204" pitchFamily="49" charset="0"/>
              </a:rPr>
              <a:t>yyyy</a:t>
            </a:r>
            <a:r>
              <a:rPr lang="en-US" sz="1400" dirty="0">
                <a:latin typeface="Consolas" panose="020B0609020204030204" pitchFamily="49" charset="0"/>
              </a:rPr>
              <a:t>) for the </a:t>
            </a:r>
            <a:r>
              <a:rPr lang="en-US" sz="1400" dirty="0" err="1">
                <a:latin typeface="Consolas" panose="020B0609020204030204" pitchFamily="49" charset="0"/>
              </a:rPr>
              <a:t>Vcc</a:t>
            </a:r>
            <a:r>
              <a:rPr lang="en-US" sz="1400" dirty="0">
                <a:latin typeface="Consolas" panose="020B0609020204030204" pitchFamily="49" charset="0"/>
              </a:rPr>
              <a:t> PWM pin. The increment use for trace is automatically calculated to the number of data point defined. Default is min: 0 and maximum determined by </a:t>
            </a:r>
            <a:r>
              <a:rPr lang="en-US" sz="1400" dirty="0">
                <a:solidFill>
                  <a:srgbClr val="CE9178"/>
                </a:solidFill>
                <a:latin typeface="Consolas" panose="020B0609020204030204" pitchFamily="49" charset="0"/>
              </a:rPr>
              <a:t>C M</a:t>
            </a:r>
            <a:r>
              <a:rPr lang="en-US" sz="1400" dirty="0">
                <a:latin typeface="Consolas" panose="020B0609020204030204" pitchFamily="49" charset="0"/>
              </a:rPr>
              <a:t> calibration command. </a:t>
            </a:r>
          </a:p>
          <a:p>
            <a:pPr marL="800100" lvl="1" indent="-342900">
              <a:buFont typeface="Wingdings" panose="05000000000000000000" pitchFamily="2" charset="2"/>
              <a:buChar char="ü"/>
            </a:pPr>
            <a:endParaRPr lang="en-US" sz="1400" dirty="0">
              <a:latin typeface="Consolas" panose="020B0609020204030204" pitchFamily="49" charset="0"/>
            </a:endParaRPr>
          </a:p>
          <a:p>
            <a:pPr marL="800100" lvl="1" indent="-342900">
              <a:buFont typeface="Wingdings" panose="05000000000000000000" pitchFamily="2" charset="2"/>
              <a:buChar char="ü"/>
            </a:pPr>
            <a:endParaRPr lang="en-US" sz="1400" dirty="0">
              <a:latin typeface="Consolas" panose="020B0609020204030204" pitchFamily="49" charset="0"/>
            </a:endParaRPr>
          </a:p>
          <a:p>
            <a:r>
              <a:rPr lang="en-US" sz="1400" dirty="0">
                <a:latin typeface="Consolas" panose="020B0609020204030204" pitchFamily="49" charset="0"/>
              </a:rPr>
              <a:t>You need to enter the </a:t>
            </a:r>
            <a:r>
              <a:rPr lang="en-US" sz="1400" dirty="0">
                <a:solidFill>
                  <a:srgbClr val="CE9178"/>
                </a:solidFill>
                <a:latin typeface="Consolas" panose="020B0609020204030204" pitchFamily="49" charset="0"/>
              </a:rPr>
              <a:t>E W</a:t>
            </a:r>
            <a:r>
              <a:rPr lang="en-US" sz="1400" dirty="0">
                <a:latin typeface="Consolas" panose="020B0609020204030204" pitchFamily="49" charset="0"/>
              </a:rPr>
              <a:t> command to update the EEPROM configuration values or else these definition will be lost at next restart of the Arduino</a:t>
            </a:r>
            <a:endParaRPr lang="en-US" sz="1400" dirty="0"/>
          </a:p>
        </p:txBody>
      </p:sp>
    </p:spTree>
    <p:extLst>
      <p:ext uri="{BB962C8B-B14F-4D97-AF65-F5344CB8AC3E}">
        <p14:creationId xmlns:p14="http://schemas.microsoft.com/office/powerpoint/2010/main" val="3785842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a:bodyPr>
          <a:lstStyle/>
          <a:p>
            <a:r>
              <a:rPr lang="en-US" dirty="0"/>
              <a:t>Operation: custom sweeps</a:t>
            </a:r>
          </a:p>
        </p:txBody>
      </p:sp>
      <p:sp>
        <p:nvSpPr>
          <p:cNvPr id="4" name="TextBox 3">
            <a:extLst>
              <a:ext uri="{FF2B5EF4-FFF2-40B4-BE49-F238E27FC236}">
                <a16:creationId xmlns:a16="http://schemas.microsoft.com/office/drawing/2014/main" id="{E9583F7B-706F-CD40-E6E0-A4BE9F74EDEC}"/>
              </a:ext>
            </a:extLst>
          </p:cNvPr>
          <p:cNvSpPr txBox="1"/>
          <p:nvPr/>
        </p:nvSpPr>
        <p:spPr>
          <a:xfrm>
            <a:off x="120202" y="708338"/>
            <a:ext cx="12071797" cy="6524863"/>
          </a:xfrm>
          <a:prstGeom prst="rect">
            <a:avLst/>
          </a:prstGeom>
          <a:noFill/>
        </p:spPr>
        <p:txBody>
          <a:bodyPr wrap="square" rtlCol="0">
            <a:spAutoFit/>
          </a:bodyPr>
          <a:lstStyle/>
          <a:p>
            <a:pPr marL="342900" indent="-342900">
              <a:buFont typeface="+mj-lt"/>
              <a:buAutoNum type="arabicPeriod"/>
            </a:pPr>
            <a:r>
              <a:rPr lang="en-US" sz="1400" dirty="0">
                <a:latin typeface="Consolas" panose="020B0609020204030204" pitchFamily="49" charset="0"/>
              </a:rPr>
              <a:t>The </a:t>
            </a:r>
            <a:r>
              <a:rPr lang="en-US" sz="1400" dirty="0">
                <a:solidFill>
                  <a:srgbClr val="CE9178"/>
                </a:solidFill>
                <a:latin typeface="Consolas" panose="020B0609020204030204" pitchFamily="49" charset="0"/>
              </a:rPr>
              <a:t>S</a:t>
            </a:r>
            <a:r>
              <a:rPr lang="en-US" sz="1400" dirty="0">
                <a:latin typeface="Consolas" panose="020B0609020204030204" pitchFamily="49" charset="0"/>
              </a:rPr>
              <a:t> command is used to set trace values. </a:t>
            </a:r>
          </a:p>
          <a:p>
            <a:pPr marL="342900" indent="-342900">
              <a:buFont typeface="+mj-lt"/>
              <a:buAutoNum type="arabicPeriod"/>
            </a:pPr>
            <a:r>
              <a:rPr lang="en-US" sz="1400" dirty="0">
                <a:latin typeface="Consolas" panose="020B0609020204030204" pitchFamily="49" charset="0"/>
              </a:rPr>
              <a:t>You can configure the number of data point to be taken during a typical sweep.  Some sweeps such as the beta, gm, K and </a:t>
            </a:r>
            <a:r>
              <a:rPr lang="en-US" sz="1400" dirty="0" err="1">
                <a:latin typeface="Consolas" panose="020B0609020204030204" pitchFamily="49" charset="0"/>
              </a:rPr>
              <a:t>Rds</a:t>
            </a:r>
            <a:r>
              <a:rPr lang="en-US" sz="1400" dirty="0">
                <a:latin typeface="Consolas" panose="020B0609020204030204" pitchFamily="49" charset="0"/>
              </a:rPr>
              <a:t> and re sweeps typically take 25% of the increment. </a:t>
            </a:r>
            <a:endParaRPr lang="en-US" sz="1400" dirty="0">
              <a:solidFill>
                <a:srgbClr val="FFC000"/>
              </a:solidFill>
              <a:latin typeface="Consolas" panose="020B0609020204030204" pitchFamily="49" charset="0"/>
            </a:endParaRPr>
          </a:p>
          <a:p>
            <a:pPr marL="342900" indent="-342900">
              <a:buFont typeface="+mj-lt"/>
              <a:buAutoNum type="arabicPeriod"/>
            </a:pPr>
            <a:r>
              <a:rPr lang="en-US" sz="1400" dirty="0">
                <a:latin typeface="Consolas" panose="020B0609020204030204" pitchFamily="49" charset="0"/>
              </a:rPr>
              <a:t>Example:</a:t>
            </a:r>
          </a:p>
          <a:p>
            <a:pPr marL="800100" lvl="1" indent="-342900">
              <a:buFont typeface="+mj-lt"/>
              <a:buAutoNum type="arabicPeriod"/>
            </a:pPr>
            <a:r>
              <a:rPr lang="en-US" sz="1400" dirty="0">
                <a:latin typeface="Consolas" panose="020B0609020204030204" pitchFamily="49" charset="0"/>
              </a:rPr>
              <a:t>If the min is 0.01V and the max is 4.6V</a:t>
            </a:r>
          </a:p>
          <a:p>
            <a:pPr marL="800100" lvl="1" indent="-342900">
              <a:buFont typeface="+mj-lt"/>
              <a:buAutoNum type="arabicPeriod"/>
            </a:pPr>
            <a:r>
              <a:rPr lang="en-US" sz="1400" dirty="0">
                <a:latin typeface="Consolas" panose="020B0609020204030204" pitchFamily="49" charset="0"/>
              </a:rPr>
              <a:t>If you set the number of point to 10, then the increment uses during a sweep is (4.6 – 0.01)/20 = 0.45</a:t>
            </a:r>
          </a:p>
          <a:p>
            <a:pPr marL="800100" lvl="1" indent="-342900">
              <a:buFont typeface="+mj-lt"/>
              <a:buAutoNum type="arabicPeriod"/>
            </a:pPr>
            <a:r>
              <a:rPr lang="en-US" sz="1400" dirty="0">
                <a:latin typeface="Consolas" panose="020B0609020204030204" pitchFamily="49" charset="0"/>
              </a:rPr>
              <a:t>Therefore, </a:t>
            </a:r>
            <a:r>
              <a:rPr lang="en-US" sz="1400" dirty="0" err="1">
                <a:latin typeface="Consolas" panose="020B0609020204030204" pitchFamily="49" charset="0"/>
              </a:rPr>
              <a:t>duing</a:t>
            </a:r>
            <a:r>
              <a:rPr lang="en-US" sz="1400" dirty="0">
                <a:latin typeface="Consolas" panose="020B0609020204030204" pitchFamily="49" charset="0"/>
              </a:rPr>
              <a:t> a sweep, 10 measurements are taken with each increasing by 0.45V from min to max.</a:t>
            </a:r>
          </a:p>
          <a:p>
            <a:pPr marL="342900" indent="-342900">
              <a:buFont typeface="+mj-lt"/>
              <a:buAutoNum type="arabicPeriod"/>
            </a:pPr>
            <a:r>
              <a:rPr lang="en-US" sz="1400" dirty="0">
                <a:latin typeface="Consolas" panose="020B0609020204030204" pitchFamily="49" charset="0"/>
              </a:rPr>
              <a:t>The following below outlines the various configuration options: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Base/Gate Sweep: </a:t>
            </a:r>
            <a:r>
              <a:rPr lang="en-US" sz="1400" dirty="0">
                <a:solidFill>
                  <a:srgbClr val="CE9178"/>
                </a:solidFill>
                <a:latin typeface="Consolas" panose="020B0609020204030204" pitchFamily="49" charset="0"/>
              </a:rPr>
              <a:t>S P B </a:t>
            </a:r>
            <a:r>
              <a:rPr lang="en-US" sz="1400" dirty="0" err="1">
                <a:solidFill>
                  <a:srgbClr val="CE9178"/>
                </a:solidFill>
                <a:latin typeface="Consolas" panose="020B0609020204030204" pitchFamily="49" charset="0"/>
              </a:rPr>
              <a:t>xxxx</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sets the number of data points to measure during a sweep of the base/gate voltage. The increment used for sweep is automatically calculated.  Default is 10 data points for base/gate. </a:t>
            </a:r>
          </a:p>
          <a:p>
            <a:pPr marL="800100" lvl="1" indent="-342900">
              <a:buFont typeface="Wingdings" panose="05000000000000000000" pitchFamily="2" charset="2"/>
              <a:buChar char="ü"/>
            </a:pPr>
            <a:r>
              <a:rPr lang="en-US" sz="1400" dirty="0">
                <a:latin typeface="Consolas" panose="020B0609020204030204" pitchFamily="49" charset="0"/>
              </a:rPr>
              <a:t>The range of allowed data points is defined in the </a:t>
            </a:r>
            <a:r>
              <a:rPr lang="en-US" sz="1400" dirty="0" err="1">
                <a:solidFill>
                  <a:srgbClr val="00B050"/>
                </a:solidFill>
                <a:latin typeface="Consolas" panose="020B0609020204030204" pitchFamily="49" charset="0"/>
              </a:rPr>
              <a:t>defines.h</a:t>
            </a:r>
            <a:r>
              <a:rPr lang="en-US" sz="1400" dirty="0">
                <a:latin typeface="Consolas" panose="020B0609020204030204" pitchFamily="49" charset="0"/>
              </a:rPr>
              <a:t> file as:</a:t>
            </a:r>
          </a:p>
          <a:p>
            <a:pPr lvl="2"/>
            <a:r>
              <a:rPr lang="en-US" sz="1200" b="0" dirty="0">
                <a:solidFill>
                  <a:srgbClr val="00B050"/>
                </a:solidFill>
                <a:effectLst/>
                <a:latin typeface="Consolas" panose="020B0609020204030204" pitchFamily="49" charset="0"/>
              </a:rPr>
              <a:t>#define MIN_NUM_VB_VOLTAGE 5</a:t>
            </a:r>
          </a:p>
          <a:p>
            <a:pPr lvl="2"/>
            <a:r>
              <a:rPr lang="en-US" sz="1200" b="0" dirty="0">
                <a:solidFill>
                  <a:srgbClr val="00B050"/>
                </a:solidFill>
                <a:effectLst/>
                <a:latin typeface="Consolas" panose="020B0609020204030204" pitchFamily="49" charset="0"/>
              </a:rPr>
              <a:t>#define MAX_NUM_VB_VOLTAGE 20</a:t>
            </a:r>
          </a:p>
          <a:p>
            <a:pPr lvl="2"/>
            <a:r>
              <a:rPr lang="pt-BR" sz="1200" dirty="0">
                <a:solidFill>
                  <a:srgbClr val="00B050"/>
                </a:solidFill>
                <a:latin typeface="Consolas" panose="020B0609020204030204" pitchFamily="49" charset="0"/>
              </a:rPr>
              <a:t>#define NUM_VB_VOLTAGE 10 		// Default number of points</a:t>
            </a:r>
          </a:p>
          <a:p>
            <a:pPr lvl="2"/>
            <a:endParaRPr lang="en-US" sz="1200" b="0" dirty="0">
              <a:solidFill>
                <a:srgbClr val="00B050"/>
              </a:solidFill>
              <a:effectLst/>
              <a:latin typeface="Consolas" panose="020B0609020204030204" pitchFamily="49" charset="0"/>
            </a:endParaRPr>
          </a:p>
          <a:p>
            <a:pPr marL="400050" indent="-400050">
              <a:buFont typeface="+mj-lt"/>
              <a:buAutoNum type="romanUcPeriod"/>
            </a:pPr>
            <a:r>
              <a:rPr lang="en-US" sz="1400" dirty="0" err="1">
                <a:latin typeface="Consolas" panose="020B0609020204030204" pitchFamily="49" charset="0"/>
              </a:rPr>
              <a:t>Vcc</a:t>
            </a:r>
            <a:r>
              <a:rPr lang="en-US" sz="1400" dirty="0">
                <a:latin typeface="Consolas" panose="020B0609020204030204" pitchFamily="49" charset="0"/>
              </a:rPr>
              <a:t> Sweep: </a:t>
            </a:r>
            <a:r>
              <a:rPr lang="en-US" sz="1400" dirty="0">
                <a:solidFill>
                  <a:srgbClr val="CE9178"/>
                </a:solidFill>
                <a:latin typeface="Consolas" panose="020B0609020204030204" pitchFamily="49" charset="0"/>
              </a:rPr>
              <a:t>S P C </a:t>
            </a:r>
            <a:r>
              <a:rPr lang="en-US" sz="1400" dirty="0" err="1">
                <a:solidFill>
                  <a:srgbClr val="CE9178"/>
                </a:solidFill>
                <a:latin typeface="Consolas" panose="020B0609020204030204" pitchFamily="49" charset="0"/>
              </a:rPr>
              <a:t>xxxx</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sets the minimum voltage (</a:t>
            </a:r>
            <a:r>
              <a:rPr lang="en-US" sz="1400" dirty="0" err="1">
                <a:latin typeface="Consolas" panose="020B0609020204030204" pitchFamily="49" charset="0"/>
              </a:rPr>
              <a:t>xxxx</a:t>
            </a:r>
            <a:r>
              <a:rPr lang="en-US" sz="1400" dirty="0">
                <a:latin typeface="Consolas" panose="020B0609020204030204" pitchFamily="49" charset="0"/>
              </a:rPr>
              <a:t>) and the maximum voltage (</a:t>
            </a:r>
            <a:r>
              <a:rPr lang="en-US" sz="1400" dirty="0" err="1">
                <a:latin typeface="Consolas" panose="020B0609020204030204" pitchFamily="49" charset="0"/>
              </a:rPr>
              <a:t>yyyy</a:t>
            </a:r>
            <a:r>
              <a:rPr lang="en-US" sz="1400" dirty="0">
                <a:latin typeface="Consolas" panose="020B0609020204030204" pitchFamily="49" charset="0"/>
              </a:rPr>
              <a:t>) for the </a:t>
            </a:r>
            <a:r>
              <a:rPr lang="en-US" sz="1400" dirty="0" err="1">
                <a:latin typeface="Consolas" panose="020B0609020204030204" pitchFamily="49" charset="0"/>
              </a:rPr>
              <a:t>Vcc</a:t>
            </a:r>
            <a:r>
              <a:rPr lang="en-US" sz="1400" dirty="0">
                <a:latin typeface="Consolas" panose="020B0609020204030204" pitchFamily="49" charset="0"/>
              </a:rPr>
              <a:t> PWM pin. The increment use for trace is automatically calculated to the number of data point defined.  Default is 15 data points for </a:t>
            </a:r>
            <a:r>
              <a:rPr lang="en-US" sz="1400" dirty="0" err="1">
                <a:latin typeface="Consolas" panose="020B0609020204030204" pitchFamily="49" charset="0"/>
              </a:rPr>
              <a:t>Vcc</a:t>
            </a:r>
            <a:r>
              <a:rPr lang="en-US" sz="1400" dirty="0">
                <a:latin typeface="Consolas" panose="020B0609020204030204" pitchFamily="49" charset="0"/>
              </a:rPr>
              <a:t>. </a:t>
            </a:r>
          </a:p>
          <a:p>
            <a:pPr marL="800100" lvl="1" indent="-342900">
              <a:buFont typeface="Wingdings" panose="05000000000000000000" pitchFamily="2" charset="2"/>
              <a:buChar char="ü"/>
            </a:pPr>
            <a:r>
              <a:rPr lang="en-US" sz="1400" dirty="0">
                <a:latin typeface="Consolas" panose="020B0609020204030204" pitchFamily="49" charset="0"/>
              </a:rPr>
              <a:t>The range of allowed data points is defined in the </a:t>
            </a:r>
            <a:r>
              <a:rPr lang="en-US" sz="1400" dirty="0" err="1">
                <a:solidFill>
                  <a:srgbClr val="00B050"/>
                </a:solidFill>
                <a:latin typeface="Consolas" panose="020B0609020204030204" pitchFamily="49" charset="0"/>
              </a:rPr>
              <a:t>defines.h</a:t>
            </a:r>
            <a:r>
              <a:rPr lang="en-US" sz="1400" dirty="0">
                <a:latin typeface="Consolas" panose="020B0609020204030204" pitchFamily="49" charset="0"/>
              </a:rPr>
              <a:t> file as:</a:t>
            </a:r>
          </a:p>
          <a:p>
            <a:pPr lvl="2"/>
            <a:r>
              <a:rPr lang="en-US" sz="1200" b="0" dirty="0">
                <a:solidFill>
                  <a:srgbClr val="00B050"/>
                </a:solidFill>
                <a:effectLst/>
                <a:latin typeface="Consolas" panose="020B0609020204030204" pitchFamily="49" charset="0"/>
              </a:rPr>
              <a:t>#define MIN_NUM_VC_VOLTAGE 5</a:t>
            </a:r>
          </a:p>
          <a:p>
            <a:pPr lvl="2"/>
            <a:r>
              <a:rPr lang="en-US" sz="1200" b="0" dirty="0">
                <a:solidFill>
                  <a:srgbClr val="00B050"/>
                </a:solidFill>
                <a:effectLst/>
                <a:latin typeface="Consolas" panose="020B0609020204030204" pitchFamily="49" charset="0"/>
              </a:rPr>
              <a:t>#define MAX_NUM_VC_VOLTAGE 20</a:t>
            </a:r>
          </a:p>
          <a:p>
            <a:pPr lvl="2"/>
            <a:r>
              <a:rPr lang="pt-BR" sz="1200" dirty="0">
                <a:solidFill>
                  <a:srgbClr val="00B050"/>
                </a:solidFill>
                <a:latin typeface="Consolas" panose="020B0609020204030204" pitchFamily="49" charset="0"/>
              </a:rPr>
              <a:t>#define NUM_VC_VOLTAGE 15		// Default number of points</a:t>
            </a:r>
          </a:p>
          <a:p>
            <a:pPr lvl="2"/>
            <a:endParaRPr lang="en-US" sz="1200" b="0" dirty="0">
              <a:solidFill>
                <a:srgbClr val="00B050"/>
              </a:solidFill>
              <a:effectLst/>
              <a:latin typeface="Consolas" panose="020B0609020204030204" pitchFamily="49" charset="0"/>
            </a:endParaRPr>
          </a:p>
          <a:p>
            <a:endParaRPr lang="en-US" sz="1400" dirty="0"/>
          </a:p>
          <a:p>
            <a:r>
              <a:rPr lang="en-US" sz="1400" dirty="0">
                <a:latin typeface="Consolas" panose="020B0609020204030204" pitchFamily="49" charset="0"/>
              </a:rPr>
              <a:t>You need to enter the </a:t>
            </a:r>
            <a:r>
              <a:rPr lang="en-US" sz="1400" dirty="0">
                <a:solidFill>
                  <a:srgbClr val="CE9178"/>
                </a:solidFill>
                <a:latin typeface="Consolas" panose="020B0609020204030204" pitchFamily="49" charset="0"/>
              </a:rPr>
              <a:t>E W</a:t>
            </a:r>
            <a:r>
              <a:rPr lang="en-US" sz="1400" dirty="0">
                <a:latin typeface="Consolas" panose="020B0609020204030204" pitchFamily="49" charset="0"/>
              </a:rPr>
              <a:t> command to update the EEPROM configuration values or else these definition will be lost at next restart of the Arduino</a:t>
            </a:r>
            <a:endParaRPr lang="en-US" sz="1400" dirty="0"/>
          </a:p>
          <a:p>
            <a:endParaRPr lang="en-US" sz="1400" dirty="0"/>
          </a:p>
        </p:txBody>
      </p:sp>
    </p:spTree>
    <p:extLst>
      <p:ext uri="{BB962C8B-B14F-4D97-AF65-F5344CB8AC3E}">
        <p14:creationId xmlns:p14="http://schemas.microsoft.com/office/powerpoint/2010/main" val="3170293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a:bodyPr>
          <a:lstStyle/>
          <a:p>
            <a:r>
              <a:rPr lang="en-US" dirty="0"/>
              <a:t>Operation: EEPROM MANAGEMENT</a:t>
            </a:r>
          </a:p>
        </p:txBody>
      </p:sp>
      <p:sp>
        <p:nvSpPr>
          <p:cNvPr id="4" name="TextBox 3">
            <a:extLst>
              <a:ext uri="{FF2B5EF4-FFF2-40B4-BE49-F238E27FC236}">
                <a16:creationId xmlns:a16="http://schemas.microsoft.com/office/drawing/2014/main" id="{E9583F7B-706F-CD40-E6E0-A4BE9F74EDEC}"/>
              </a:ext>
            </a:extLst>
          </p:cNvPr>
          <p:cNvSpPr txBox="1"/>
          <p:nvPr/>
        </p:nvSpPr>
        <p:spPr>
          <a:xfrm>
            <a:off x="179768" y="862884"/>
            <a:ext cx="12071797" cy="3477875"/>
          </a:xfrm>
          <a:prstGeom prst="rect">
            <a:avLst/>
          </a:prstGeom>
          <a:noFill/>
        </p:spPr>
        <p:txBody>
          <a:bodyPr wrap="square" rtlCol="0">
            <a:spAutoFit/>
          </a:bodyPr>
          <a:lstStyle/>
          <a:p>
            <a:r>
              <a:rPr lang="en-US" sz="1400" dirty="0">
                <a:solidFill>
                  <a:srgbClr val="FFFF00"/>
                </a:solidFill>
                <a:latin typeface="Consolas" panose="020B0609020204030204" pitchFamily="49" charset="0"/>
              </a:rPr>
              <a:t>The E command is used to manage configuration values stored in the EEPROM. </a:t>
            </a:r>
          </a:p>
          <a:p>
            <a:pPr marL="342900" indent="-342900">
              <a:buFont typeface="Arial" panose="020B0604020202020204" pitchFamily="34" charset="0"/>
              <a:buChar char="•"/>
            </a:pPr>
            <a:r>
              <a:rPr lang="en-US" sz="1400" dirty="0">
                <a:latin typeface="Consolas" panose="020B0609020204030204" pitchFamily="49" charset="0"/>
              </a:rPr>
              <a:t>Configuration values stored in the EEPROM will be restored whenever the Arduino is power on.  </a:t>
            </a:r>
          </a:p>
          <a:p>
            <a:pPr marL="342900" indent="-342900">
              <a:buFont typeface="Arial" panose="020B0604020202020204" pitchFamily="34" charset="0"/>
              <a:buChar char="•"/>
            </a:pPr>
            <a:r>
              <a:rPr lang="en-US" sz="1400" dirty="0">
                <a:latin typeface="Consolas" panose="020B0609020204030204" pitchFamily="49" charset="0"/>
              </a:rPr>
              <a:t>The following below outlines the various configuration options:</a:t>
            </a:r>
          </a:p>
          <a:p>
            <a:pPr marL="342900" indent="-342900">
              <a:buFont typeface="+mj-lt"/>
              <a:buAutoNum type="arabi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Read EEPROM: </a:t>
            </a:r>
            <a:r>
              <a:rPr lang="en-US" sz="1400" dirty="0">
                <a:solidFill>
                  <a:srgbClr val="CE9178"/>
                </a:solidFill>
                <a:latin typeface="Consolas" panose="020B0609020204030204" pitchFamily="49" charset="0"/>
              </a:rPr>
              <a:t>E R</a:t>
            </a:r>
          </a:p>
          <a:p>
            <a:pPr marL="800100" lvl="1" indent="-342900">
              <a:buFont typeface="Wingdings" panose="05000000000000000000" pitchFamily="2" charset="2"/>
              <a:buChar char="ü"/>
            </a:pPr>
            <a:r>
              <a:rPr lang="en-US" sz="1400" dirty="0">
                <a:latin typeface="Consolas" panose="020B0609020204030204" pitchFamily="49" charset="0"/>
              </a:rPr>
              <a:t>This command reads and overwrite the current running configuration with the configuration stored in the EEPROM.  Any unsaved changes will be lost (i.e., changes to voltage ranges, points, resistor vales, max voltages, </a:t>
            </a:r>
            <a:r>
              <a:rPr lang="en-US" sz="1400" dirty="0" err="1">
                <a:latin typeface="Consolas" panose="020B0609020204030204" pitchFamily="49" charset="0"/>
              </a:rPr>
              <a:t>etc</a:t>
            </a:r>
            <a:r>
              <a:rPr lang="en-US" sz="1400" dirty="0">
                <a:latin typeface="Consolas" panose="020B0609020204030204" pitchFamily="49" charset="0"/>
              </a:rPr>
              <a:t>) </a:t>
            </a:r>
          </a:p>
          <a:p>
            <a:pPr lvl="2"/>
            <a:endParaRPr lang="en-US" sz="1200" b="0" dirty="0">
              <a:solidFill>
                <a:srgbClr val="00B050"/>
              </a:solidFill>
              <a:effectLst/>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Write EEPROM: </a:t>
            </a:r>
            <a:r>
              <a:rPr lang="en-US" sz="1400" dirty="0">
                <a:solidFill>
                  <a:srgbClr val="CE9178"/>
                </a:solidFill>
                <a:latin typeface="Consolas" panose="020B0609020204030204" pitchFamily="49" charset="0"/>
              </a:rPr>
              <a:t>E W</a:t>
            </a:r>
          </a:p>
          <a:p>
            <a:pPr marL="800100" lvl="1" indent="-342900">
              <a:buFont typeface="Wingdings" panose="05000000000000000000" pitchFamily="2" charset="2"/>
              <a:buChar char="ü"/>
            </a:pPr>
            <a:r>
              <a:rPr lang="en-US" sz="1400" dirty="0">
                <a:latin typeface="Consolas" panose="020B0609020204030204" pitchFamily="49" charset="0"/>
              </a:rPr>
              <a:t>This command write the current configuration to the EEPROM.  It overwrites the EEPROM. </a:t>
            </a:r>
          </a:p>
          <a:p>
            <a:pPr marL="800100" lvl="1" indent="-342900">
              <a:buFont typeface="Wingdings" panose="05000000000000000000" pitchFamily="2" charset="2"/>
              <a:buChar char="ü"/>
            </a:pPr>
            <a:endParaRPr lang="en-US" sz="1200" b="0" dirty="0">
              <a:solidFill>
                <a:srgbClr val="00B050"/>
              </a:solidFill>
              <a:effectLst/>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Initialize EEPROM: </a:t>
            </a:r>
            <a:r>
              <a:rPr lang="en-US" sz="1400" dirty="0">
                <a:solidFill>
                  <a:srgbClr val="CE9178"/>
                </a:solidFill>
                <a:latin typeface="Consolas" panose="020B0609020204030204" pitchFamily="49" charset="0"/>
              </a:rPr>
              <a:t>E I</a:t>
            </a:r>
          </a:p>
          <a:p>
            <a:pPr marL="800100" lvl="1" indent="-342900">
              <a:buFont typeface="Wingdings" panose="05000000000000000000" pitchFamily="2" charset="2"/>
              <a:buChar char="ü"/>
            </a:pPr>
            <a:r>
              <a:rPr lang="en-US" sz="1400" dirty="0">
                <a:latin typeface="Consolas" panose="020B0609020204030204" pitchFamily="49" charset="0"/>
              </a:rPr>
              <a:t>This command sets the default configuration values, calculates the max voltages and then write the default configuration to the EEPROM.  Think of this as a factory reset.  </a:t>
            </a:r>
          </a:p>
          <a:p>
            <a:pPr marL="800100" lvl="1" indent="-342900">
              <a:buFont typeface="Wingdings" panose="05000000000000000000" pitchFamily="2" charset="2"/>
              <a:buChar char="ü"/>
            </a:pPr>
            <a:endParaRPr lang="en-US" sz="1400" dirty="0"/>
          </a:p>
          <a:p>
            <a:endParaRPr lang="en-US" sz="1400" dirty="0"/>
          </a:p>
        </p:txBody>
      </p:sp>
    </p:spTree>
    <p:extLst>
      <p:ext uri="{BB962C8B-B14F-4D97-AF65-F5344CB8AC3E}">
        <p14:creationId xmlns:p14="http://schemas.microsoft.com/office/powerpoint/2010/main" val="299597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D381-93EB-29E6-DD61-05F4EB19CF56}"/>
              </a:ext>
            </a:extLst>
          </p:cNvPr>
          <p:cNvSpPr>
            <a:spLocks noGrp="1"/>
          </p:cNvSpPr>
          <p:nvPr>
            <p:ph type="title"/>
          </p:nvPr>
        </p:nvSpPr>
        <p:spPr>
          <a:xfrm>
            <a:off x="647165" y="42930"/>
            <a:ext cx="11137004" cy="678287"/>
          </a:xfrm>
        </p:spPr>
        <p:txBody>
          <a:bodyPr>
            <a:normAutofit/>
          </a:bodyPr>
          <a:lstStyle/>
          <a:p>
            <a:r>
              <a:rPr lang="en-US" dirty="0"/>
              <a:t>Operation: MISC MANAGEMENT</a:t>
            </a:r>
          </a:p>
        </p:txBody>
      </p:sp>
      <p:sp>
        <p:nvSpPr>
          <p:cNvPr id="4" name="TextBox 3">
            <a:extLst>
              <a:ext uri="{FF2B5EF4-FFF2-40B4-BE49-F238E27FC236}">
                <a16:creationId xmlns:a16="http://schemas.microsoft.com/office/drawing/2014/main" id="{E9583F7B-706F-CD40-E6E0-A4BE9F74EDEC}"/>
              </a:ext>
            </a:extLst>
          </p:cNvPr>
          <p:cNvSpPr txBox="1"/>
          <p:nvPr/>
        </p:nvSpPr>
        <p:spPr>
          <a:xfrm>
            <a:off x="179768" y="862884"/>
            <a:ext cx="12071797" cy="5847755"/>
          </a:xfrm>
          <a:prstGeom prst="rect">
            <a:avLst/>
          </a:prstGeom>
          <a:noFill/>
        </p:spPr>
        <p:txBody>
          <a:bodyPr wrap="square" rtlCol="0">
            <a:spAutoFit/>
          </a:bodyPr>
          <a:lstStyle/>
          <a:p>
            <a:pPr marL="800100" lvl="1" indent="-342900">
              <a:buFont typeface="Wingdings" panose="05000000000000000000" pitchFamily="2" charset="2"/>
              <a:buChar char="ü"/>
            </a:pPr>
            <a:endParaRPr lang="en-US" sz="1400" dirty="0"/>
          </a:p>
          <a:p>
            <a:r>
              <a:rPr lang="en-US" sz="1400" dirty="0">
                <a:solidFill>
                  <a:srgbClr val="FFFF00"/>
                </a:solidFill>
                <a:latin typeface="Consolas" panose="020B0609020204030204" pitchFamily="49" charset="0"/>
              </a:rPr>
              <a:t>There are a few other MISC command that can be used:</a:t>
            </a:r>
          </a:p>
          <a:p>
            <a:pPr marL="400050" indent="-400050">
              <a:buFont typeface="+mj-lt"/>
              <a:buAutoNum type="romanUcPeriod"/>
            </a:pPr>
            <a:r>
              <a:rPr lang="en-US" sz="1400" dirty="0">
                <a:latin typeface="Consolas" panose="020B0609020204030204" pitchFamily="49" charset="0"/>
              </a:rPr>
              <a:t>Set Voltages: </a:t>
            </a:r>
            <a:r>
              <a:rPr lang="en-US" sz="1400" dirty="0">
                <a:solidFill>
                  <a:srgbClr val="CE9178"/>
                </a:solidFill>
                <a:latin typeface="Consolas" panose="020B0609020204030204" pitchFamily="49" charset="0"/>
              </a:rPr>
              <a:t>S V B </a:t>
            </a:r>
            <a:r>
              <a:rPr lang="en-US" sz="1400" dirty="0" err="1">
                <a:solidFill>
                  <a:srgbClr val="CE9178"/>
                </a:solidFill>
                <a:latin typeface="Consolas" panose="020B0609020204030204" pitchFamily="49" charset="0"/>
              </a:rPr>
              <a:t>xxxx</a:t>
            </a:r>
            <a:r>
              <a:rPr lang="en-US" sz="1400" dirty="0">
                <a:solidFill>
                  <a:srgbClr val="CE9178"/>
                </a:solidFill>
                <a:latin typeface="Consolas" panose="020B0609020204030204" pitchFamily="49" charset="0"/>
              </a:rPr>
              <a:t> </a:t>
            </a:r>
            <a:r>
              <a:rPr lang="en-US" sz="1400" dirty="0">
                <a:latin typeface="Consolas" panose="020B0609020204030204" pitchFamily="49" charset="0"/>
              </a:rPr>
              <a:t>or</a:t>
            </a:r>
            <a:r>
              <a:rPr lang="en-US" sz="1400" dirty="0">
                <a:solidFill>
                  <a:srgbClr val="CE9178"/>
                </a:solidFill>
                <a:latin typeface="Consolas" panose="020B0609020204030204" pitchFamily="49" charset="0"/>
              </a:rPr>
              <a:t> S V C </a:t>
            </a:r>
            <a:r>
              <a:rPr lang="en-US" sz="1400" dirty="0" err="1">
                <a:solidFill>
                  <a:srgbClr val="CE9178"/>
                </a:solidFill>
                <a:latin typeface="Consolas" panose="020B0609020204030204" pitchFamily="49" charset="0"/>
              </a:rPr>
              <a:t>xxxx</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set the PWM voltage at pin 3 (base voltage) and pin 10 (</a:t>
            </a:r>
            <a:r>
              <a:rPr lang="en-US" sz="1400" dirty="0" err="1">
                <a:latin typeface="Consolas" panose="020B0609020204030204" pitchFamily="49" charset="0"/>
              </a:rPr>
              <a:t>Vcc</a:t>
            </a:r>
            <a:r>
              <a:rPr lang="en-US" sz="1400" dirty="0">
                <a:latin typeface="Consolas" panose="020B0609020204030204" pitchFamily="49" charset="0"/>
              </a:rPr>
              <a:t> voltage). The voltage is given by </a:t>
            </a:r>
            <a:r>
              <a:rPr lang="en-US" sz="1400" dirty="0" err="1">
                <a:solidFill>
                  <a:srgbClr val="CE9178"/>
                </a:solidFill>
                <a:latin typeface="Consolas" panose="020B0609020204030204" pitchFamily="49" charset="0"/>
              </a:rPr>
              <a:t>xxxx</a:t>
            </a:r>
            <a:r>
              <a:rPr lang="en-US" sz="1400" dirty="0">
                <a:latin typeface="Consolas" panose="020B0609020204030204" pitchFamily="49" charset="0"/>
              </a:rPr>
              <a:t> and is in </a:t>
            </a:r>
            <a:r>
              <a:rPr lang="en-US" sz="1400" dirty="0" err="1">
                <a:latin typeface="Consolas" panose="020B0609020204030204" pitchFamily="49" charset="0"/>
              </a:rPr>
              <a:t>milla</a:t>
            </a:r>
            <a:r>
              <a:rPr lang="en-US" sz="1400" dirty="0">
                <a:latin typeface="Consolas" panose="020B0609020204030204" pitchFamily="49" charset="0"/>
              </a:rPr>
              <a:t> volts (i.e., mV).  If </a:t>
            </a:r>
            <a:r>
              <a:rPr lang="en-US" sz="1400" dirty="0">
                <a:solidFill>
                  <a:srgbClr val="CE9178"/>
                </a:solidFill>
                <a:latin typeface="Consolas" panose="020B0609020204030204" pitchFamily="49" charset="0"/>
              </a:rPr>
              <a:t>O</a:t>
            </a:r>
            <a:r>
              <a:rPr lang="en-US" sz="1400" dirty="0">
                <a:latin typeface="Consolas" panose="020B0609020204030204" pitchFamily="49" charset="0"/>
              </a:rPr>
              <a:t> (Oh and not zero) is added after the </a:t>
            </a:r>
            <a:r>
              <a:rPr lang="en-US" sz="1400" dirty="0">
                <a:solidFill>
                  <a:srgbClr val="CE9178"/>
                </a:solidFill>
                <a:latin typeface="Consolas" panose="020B0609020204030204" pitchFamily="49" charset="0"/>
              </a:rPr>
              <a:t>B</a:t>
            </a:r>
            <a:r>
              <a:rPr lang="en-US" sz="1400" dirty="0">
                <a:latin typeface="Consolas" panose="020B0609020204030204" pitchFamily="49" charset="0"/>
              </a:rPr>
              <a:t> or </a:t>
            </a:r>
            <a:r>
              <a:rPr lang="en-US" sz="1400" dirty="0">
                <a:solidFill>
                  <a:srgbClr val="CE9178"/>
                </a:solidFill>
                <a:latin typeface="Consolas" panose="020B0609020204030204" pitchFamily="49" charset="0"/>
              </a:rPr>
              <a:t>C</a:t>
            </a:r>
            <a:r>
              <a:rPr lang="en-US" sz="1400" dirty="0">
                <a:latin typeface="Consolas" panose="020B0609020204030204" pitchFamily="49" charset="0"/>
              </a:rPr>
              <a:t> then, the Arduino tries to set the output voltage delivered to the transistor under test.  Note that this value could be off by up to 0.5 volts.</a:t>
            </a:r>
          </a:p>
          <a:p>
            <a:pPr marL="400050" indent="-400050">
              <a:buFont typeface="+mj-lt"/>
              <a:buAutoNum type="romanU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Set PWM: </a:t>
            </a:r>
            <a:r>
              <a:rPr lang="en-US" sz="1400" dirty="0">
                <a:solidFill>
                  <a:srgbClr val="CE9178"/>
                </a:solidFill>
                <a:latin typeface="Consolas" panose="020B0609020204030204" pitchFamily="49" charset="0"/>
              </a:rPr>
              <a:t>P xx </a:t>
            </a:r>
            <a:r>
              <a:rPr lang="en-US" sz="1400" dirty="0" err="1">
                <a:solidFill>
                  <a:srgbClr val="CE9178"/>
                </a:solidFill>
                <a:latin typeface="Consolas" panose="020B0609020204030204" pitchFamily="49" charset="0"/>
              </a:rPr>
              <a:t>yyy</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manually sets the PWM output of pin 3 or pin 10 of the Arduino and is used for troubleshooting.  </a:t>
            </a:r>
            <a:r>
              <a:rPr lang="en-US" sz="1400" dirty="0" err="1">
                <a:latin typeface="Consolas" panose="020B0609020204030204" pitchFamily="49" charset="0"/>
              </a:rPr>
              <a:t>Xx</a:t>
            </a:r>
            <a:r>
              <a:rPr lang="en-US" sz="1400" dirty="0">
                <a:latin typeface="Consolas" panose="020B0609020204030204" pitchFamily="49" charset="0"/>
              </a:rPr>
              <a:t> is the pin number (3 or 10) and </a:t>
            </a:r>
            <a:r>
              <a:rPr lang="en-US" sz="1400" dirty="0" err="1">
                <a:latin typeface="Consolas" panose="020B0609020204030204" pitchFamily="49" charset="0"/>
              </a:rPr>
              <a:t>yyy</a:t>
            </a:r>
            <a:r>
              <a:rPr lang="en-US" sz="1400" dirty="0">
                <a:latin typeface="Consolas" panose="020B0609020204030204" pitchFamily="49" charset="0"/>
              </a:rPr>
              <a:t> is the PWM value (1-255).  A higher PWM values will output a higher voltage. </a:t>
            </a:r>
            <a:endParaRPr lang="en-US" sz="1400" dirty="0"/>
          </a:p>
          <a:p>
            <a:pPr marL="400050" indent="-400050">
              <a:buFont typeface="+mj-lt"/>
              <a:buAutoNum type="romanUcPeriod"/>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Reset Arduino: </a:t>
            </a:r>
            <a:r>
              <a:rPr lang="en-US" sz="1400" dirty="0">
                <a:solidFill>
                  <a:srgbClr val="CE9178"/>
                </a:solidFill>
                <a:latin typeface="Consolas" panose="020B0609020204030204" pitchFamily="49" charset="0"/>
              </a:rPr>
              <a:t>M</a:t>
            </a:r>
          </a:p>
          <a:p>
            <a:pPr marL="800100" lvl="1" indent="-342900">
              <a:buFont typeface="Wingdings" panose="05000000000000000000" pitchFamily="2" charset="2"/>
              <a:buChar char="ü"/>
            </a:pPr>
            <a:r>
              <a:rPr lang="en-US" sz="1400" dirty="0">
                <a:latin typeface="Consolas" panose="020B0609020204030204" pitchFamily="49" charset="0"/>
              </a:rPr>
              <a:t>This reads and display all the voltages and currents. It assumed you have manually set a voltage using the </a:t>
            </a:r>
            <a:r>
              <a:rPr lang="en-US" sz="1400" dirty="0">
                <a:solidFill>
                  <a:srgbClr val="CE9178"/>
                </a:solidFill>
                <a:latin typeface="Consolas" panose="020B0609020204030204" pitchFamily="49" charset="0"/>
              </a:rPr>
              <a:t>P</a:t>
            </a:r>
            <a:r>
              <a:rPr lang="en-US" sz="1400" dirty="0">
                <a:latin typeface="Consolas" panose="020B0609020204030204" pitchFamily="49" charset="0"/>
              </a:rPr>
              <a:t> or </a:t>
            </a:r>
            <a:r>
              <a:rPr lang="en-US" sz="1400" dirty="0">
                <a:solidFill>
                  <a:srgbClr val="CE9178"/>
                </a:solidFill>
                <a:latin typeface="Consolas" panose="020B0609020204030204" pitchFamily="49" charset="0"/>
              </a:rPr>
              <a:t>V</a:t>
            </a:r>
            <a:r>
              <a:rPr lang="en-US" sz="1400" dirty="0">
                <a:latin typeface="Consolas" panose="020B0609020204030204" pitchFamily="49" charset="0"/>
              </a:rPr>
              <a:t> commands</a:t>
            </a:r>
          </a:p>
          <a:p>
            <a:pPr lvl="1"/>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Reset: </a:t>
            </a:r>
            <a:r>
              <a:rPr lang="en-US" sz="1400" dirty="0">
                <a:solidFill>
                  <a:srgbClr val="CE9178"/>
                </a:solidFill>
                <a:latin typeface="Consolas" panose="020B0609020204030204" pitchFamily="49" charset="0"/>
              </a:rPr>
              <a:t>R</a:t>
            </a:r>
          </a:p>
          <a:p>
            <a:pPr marL="800100" lvl="1" indent="-342900">
              <a:buFont typeface="Wingdings" panose="05000000000000000000" pitchFamily="2" charset="2"/>
              <a:buChar char="ü"/>
            </a:pPr>
            <a:r>
              <a:rPr lang="en-US" sz="1400" dirty="0">
                <a:latin typeface="Consolas" panose="020B0609020204030204" pitchFamily="49" charset="0"/>
              </a:rPr>
              <a:t>This resets the Arduino. Its not the same as a power on.</a:t>
            </a:r>
          </a:p>
          <a:p>
            <a:pPr lvl="2"/>
            <a:endParaRPr lang="en-US" sz="1200" b="0" dirty="0">
              <a:solidFill>
                <a:srgbClr val="00B050"/>
              </a:solidFill>
              <a:effectLst/>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Set Defaults: </a:t>
            </a:r>
            <a:r>
              <a:rPr lang="en-US" sz="1400" dirty="0">
                <a:solidFill>
                  <a:srgbClr val="CE9178"/>
                </a:solidFill>
                <a:latin typeface="Consolas" panose="020B0609020204030204" pitchFamily="49" charset="0"/>
              </a:rPr>
              <a:t>D</a:t>
            </a:r>
          </a:p>
          <a:p>
            <a:pPr marL="800100" lvl="1" indent="-342900">
              <a:buFont typeface="Wingdings" panose="05000000000000000000" pitchFamily="2" charset="2"/>
              <a:buChar char="ü"/>
            </a:pPr>
            <a:r>
              <a:rPr lang="en-US" sz="1400" dirty="0">
                <a:latin typeface="Consolas" panose="020B0609020204030204" pitchFamily="49" charset="0"/>
              </a:rPr>
              <a:t>This command sets the default parameter to the running config. It does not change the EEPROM config. </a:t>
            </a:r>
          </a:p>
          <a:p>
            <a:pPr marL="800100" lvl="1" indent="-342900">
              <a:buFont typeface="Wingdings" panose="05000000000000000000" pitchFamily="2" charset="2"/>
              <a:buChar char="ü"/>
            </a:pPr>
            <a:endParaRPr lang="en-US" sz="1400" dirty="0">
              <a:latin typeface="Consolas" panose="020B0609020204030204" pitchFamily="49" charset="0"/>
            </a:endParaRPr>
          </a:p>
          <a:p>
            <a:pPr marL="400050" indent="-400050">
              <a:buFont typeface="+mj-lt"/>
              <a:buAutoNum type="romanUcPeriod"/>
            </a:pPr>
            <a:r>
              <a:rPr lang="en-US" sz="1400" dirty="0">
                <a:latin typeface="Consolas" panose="020B0609020204030204" pitchFamily="49" charset="0"/>
              </a:rPr>
              <a:t>Set current units for graph: </a:t>
            </a:r>
            <a:r>
              <a:rPr lang="en-US" sz="1400" dirty="0">
                <a:solidFill>
                  <a:srgbClr val="CE9178"/>
                </a:solidFill>
                <a:latin typeface="Consolas" panose="020B0609020204030204" pitchFamily="49" charset="0"/>
              </a:rPr>
              <a:t>S U D </a:t>
            </a:r>
            <a:r>
              <a:rPr lang="en-US" sz="1400" dirty="0">
                <a:latin typeface="Consolas" panose="020B0609020204030204" pitchFamily="49" charset="0"/>
              </a:rPr>
              <a:t>or</a:t>
            </a:r>
            <a:r>
              <a:rPr lang="en-US" sz="1400" dirty="0">
                <a:solidFill>
                  <a:srgbClr val="CE9178"/>
                </a:solidFill>
                <a:latin typeface="Consolas" panose="020B0609020204030204" pitchFamily="49" charset="0"/>
              </a:rPr>
              <a:t> S U M </a:t>
            </a:r>
            <a:r>
              <a:rPr lang="en-US" sz="1400" dirty="0">
                <a:latin typeface="Consolas" panose="020B0609020204030204" pitchFamily="49" charset="0"/>
              </a:rPr>
              <a:t>or</a:t>
            </a:r>
            <a:r>
              <a:rPr lang="en-US" sz="1400" dirty="0">
                <a:solidFill>
                  <a:srgbClr val="CE9178"/>
                </a:solidFill>
                <a:latin typeface="Consolas" panose="020B0609020204030204" pitchFamily="49" charset="0"/>
              </a:rPr>
              <a:t> S U </a:t>
            </a:r>
            <a:r>
              <a:rPr lang="en-US" sz="1400" dirty="0" err="1">
                <a:solidFill>
                  <a:srgbClr val="CE9178"/>
                </a:solidFill>
                <a:latin typeface="Consolas" panose="020B0609020204030204" pitchFamily="49" charset="0"/>
              </a:rPr>
              <a:t>U</a:t>
            </a:r>
            <a:endParaRPr lang="en-US" sz="1400" dirty="0">
              <a:solidFill>
                <a:srgbClr val="CE9178"/>
              </a:solidFill>
              <a:latin typeface="Consolas" panose="020B0609020204030204" pitchFamily="49" charset="0"/>
            </a:endParaRPr>
          </a:p>
          <a:p>
            <a:pPr marL="800100" lvl="1" indent="-342900">
              <a:buFont typeface="Wingdings" panose="05000000000000000000" pitchFamily="2" charset="2"/>
              <a:buChar char="ü"/>
            </a:pPr>
            <a:r>
              <a:rPr lang="en-US" sz="1400" dirty="0">
                <a:latin typeface="Consolas" panose="020B0609020204030204" pitchFamily="49" charset="0"/>
              </a:rPr>
              <a:t>This command sets units for current values produced. </a:t>
            </a:r>
            <a:r>
              <a:rPr lang="en-US" sz="1400" dirty="0">
                <a:solidFill>
                  <a:srgbClr val="CE9178"/>
                </a:solidFill>
                <a:latin typeface="Consolas" panose="020B0609020204030204" pitchFamily="49" charset="0"/>
              </a:rPr>
              <a:t>S U D</a:t>
            </a:r>
            <a:r>
              <a:rPr lang="en-US" sz="1400" dirty="0">
                <a:latin typeface="Consolas" panose="020B0609020204030204" pitchFamily="49" charset="0"/>
              </a:rPr>
              <a:t> is used for normal decimal, </a:t>
            </a:r>
            <a:r>
              <a:rPr lang="en-US" sz="1400" dirty="0">
                <a:solidFill>
                  <a:srgbClr val="CE9178"/>
                </a:solidFill>
                <a:latin typeface="Consolas" panose="020B0609020204030204" pitchFamily="49" charset="0"/>
              </a:rPr>
              <a:t>S U M </a:t>
            </a:r>
            <a:r>
              <a:rPr lang="en-US" sz="1400" dirty="0">
                <a:latin typeface="Consolas" panose="020B0609020204030204" pitchFamily="49" charset="0"/>
              </a:rPr>
              <a:t>is used for </a:t>
            </a:r>
            <a:r>
              <a:rPr lang="en-US" sz="1400" dirty="0" err="1">
                <a:latin typeface="Consolas" panose="020B0609020204030204" pitchFamily="49" charset="0"/>
              </a:rPr>
              <a:t>milla</a:t>
            </a:r>
            <a:r>
              <a:rPr lang="en-US" sz="1400" dirty="0">
                <a:latin typeface="Consolas" panose="020B0609020204030204" pitchFamily="49" charset="0"/>
              </a:rPr>
              <a:t> and </a:t>
            </a:r>
            <a:r>
              <a:rPr lang="en-US" sz="1400" dirty="0">
                <a:solidFill>
                  <a:srgbClr val="CE9178"/>
                </a:solidFill>
                <a:latin typeface="Consolas" panose="020B0609020204030204" pitchFamily="49" charset="0"/>
              </a:rPr>
              <a:t>S U </a:t>
            </a:r>
            <a:r>
              <a:rPr lang="en-US" sz="1400" dirty="0" err="1">
                <a:solidFill>
                  <a:srgbClr val="CE9178"/>
                </a:solidFill>
                <a:latin typeface="Consolas" panose="020B0609020204030204" pitchFamily="49" charset="0"/>
              </a:rPr>
              <a:t>U</a:t>
            </a:r>
            <a:r>
              <a:rPr lang="en-US" sz="1400" dirty="0">
                <a:latin typeface="Consolas" panose="020B0609020204030204" pitchFamily="49" charset="0"/>
              </a:rPr>
              <a:t> is used for micro</a:t>
            </a:r>
          </a:p>
          <a:p>
            <a:pPr marL="800100" lvl="1" indent="-342900">
              <a:buFont typeface="Wingdings" panose="05000000000000000000" pitchFamily="2" charset="2"/>
              <a:buChar char="ü"/>
            </a:pPr>
            <a:endParaRPr lang="en-US" sz="1200" b="0" dirty="0">
              <a:solidFill>
                <a:srgbClr val="00B050"/>
              </a:solidFill>
              <a:effectLst/>
              <a:latin typeface="Consolas" panose="020B0609020204030204" pitchFamily="49" charset="0"/>
            </a:endParaRPr>
          </a:p>
          <a:p>
            <a:endParaRPr lang="en-US" sz="1400" dirty="0"/>
          </a:p>
        </p:txBody>
      </p:sp>
    </p:spTree>
    <p:extLst>
      <p:ext uri="{BB962C8B-B14F-4D97-AF65-F5344CB8AC3E}">
        <p14:creationId xmlns:p14="http://schemas.microsoft.com/office/powerpoint/2010/main" val="174654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8D08-8257-87D0-38DE-223E72119D17}"/>
              </a:ext>
            </a:extLst>
          </p:cNvPr>
          <p:cNvSpPr>
            <a:spLocks noGrp="1"/>
          </p:cNvSpPr>
          <p:nvPr>
            <p:ph type="title"/>
          </p:nvPr>
        </p:nvSpPr>
        <p:spPr>
          <a:xfrm>
            <a:off x="1072167" y="2502793"/>
            <a:ext cx="9490325" cy="2080930"/>
          </a:xfrm>
        </p:spPr>
        <p:txBody>
          <a:bodyPr/>
          <a:lstStyle/>
          <a:p>
            <a:pPr algn="ctr"/>
            <a:r>
              <a:rPr lang="en-US" dirty="0"/>
              <a:t>Measurements of NPN BJT Transistors</a:t>
            </a:r>
          </a:p>
        </p:txBody>
      </p:sp>
    </p:spTree>
    <p:extLst>
      <p:ext uri="{BB962C8B-B14F-4D97-AF65-F5344CB8AC3E}">
        <p14:creationId xmlns:p14="http://schemas.microsoft.com/office/powerpoint/2010/main" val="308841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1B0D-E74E-ECE0-1A6C-5AA867BBAD61}"/>
              </a:ext>
            </a:extLst>
          </p:cNvPr>
          <p:cNvSpPr>
            <a:spLocks noGrp="1"/>
          </p:cNvSpPr>
          <p:nvPr>
            <p:ph type="title"/>
          </p:nvPr>
        </p:nvSpPr>
        <p:spPr>
          <a:xfrm>
            <a:off x="599746" y="275646"/>
            <a:ext cx="7894564" cy="389626"/>
          </a:xfrm>
        </p:spPr>
        <p:txBody>
          <a:bodyPr>
            <a:normAutofit fontScale="90000"/>
          </a:bodyPr>
          <a:lstStyle/>
          <a:p>
            <a:r>
              <a:rPr lang="en-US" dirty="0"/>
              <a:t>If you are looking for a TUTORIAL…</a:t>
            </a:r>
          </a:p>
        </p:txBody>
      </p:sp>
      <p:sp>
        <p:nvSpPr>
          <p:cNvPr id="3" name="TextBox 2">
            <a:extLst>
              <a:ext uri="{FF2B5EF4-FFF2-40B4-BE49-F238E27FC236}">
                <a16:creationId xmlns:a16="http://schemas.microsoft.com/office/drawing/2014/main" id="{70E70AB7-912B-08EB-1515-2D35903F1117}"/>
              </a:ext>
            </a:extLst>
          </p:cNvPr>
          <p:cNvSpPr txBox="1"/>
          <p:nvPr/>
        </p:nvSpPr>
        <p:spPr>
          <a:xfrm>
            <a:off x="2504869" y="5739015"/>
            <a:ext cx="6740625" cy="707886"/>
          </a:xfrm>
          <a:prstGeom prst="rect">
            <a:avLst/>
          </a:prstGeom>
          <a:noFill/>
        </p:spPr>
        <p:txBody>
          <a:bodyPr wrap="square" rtlCol="0">
            <a:spAutoFit/>
          </a:bodyPr>
          <a:lstStyle/>
          <a:p>
            <a:r>
              <a:rPr lang="en-US" sz="2000" dirty="0"/>
              <a:t>MOS FET Modification Transistor Curve Tracer </a:t>
            </a:r>
            <a:r>
              <a:rPr lang="en-US" sz="2000" dirty="0" err="1"/>
              <a:t>HeathKit</a:t>
            </a:r>
            <a:endParaRPr lang="en-US" sz="2000" dirty="0"/>
          </a:p>
          <a:p>
            <a:r>
              <a:rPr lang="en-US" sz="2000" dirty="0"/>
              <a:t>https://www.youtube.com/watch?v=rFmDUPVdYSc&amp;t=4953s</a:t>
            </a:r>
          </a:p>
        </p:txBody>
      </p:sp>
      <p:pic>
        <p:nvPicPr>
          <p:cNvPr id="6" name="Picture 5">
            <a:extLst>
              <a:ext uri="{FF2B5EF4-FFF2-40B4-BE49-F238E27FC236}">
                <a16:creationId xmlns:a16="http://schemas.microsoft.com/office/drawing/2014/main" id="{B3CC9C05-4A34-5E6B-A226-71FB8A7C6999}"/>
              </a:ext>
            </a:extLst>
          </p:cNvPr>
          <p:cNvPicPr>
            <a:picLocks noChangeAspect="1"/>
          </p:cNvPicPr>
          <p:nvPr/>
        </p:nvPicPr>
        <p:blipFill>
          <a:blip r:embed="rId2"/>
          <a:stretch>
            <a:fillRect/>
          </a:stretch>
        </p:blipFill>
        <p:spPr>
          <a:xfrm>
            <a:off x="626420" y="5656191"/>
            <a:ext cx="1878724" cy="926163"/>
          </a:xfrm>
          <a:prstGeom prst="rect">
            <a:avLst/>
          </a:prstGeom>
        </p:spPr>
      </p:pic>
      <p:pic>
        <p:nvPicPr>
          <p:cNvPr id="9" name="Picture 8">
            <a:extLst>
              <a:ext uri="{FF2B5EF4-FFF2-40B4-BE49-F238E27FC236}">
                <a16:creationId xmlns:a16="http://schemas.microsoft.com/office/drawing/2014/main" id="{7075557D-4AAD-F368-8E0C-2FD13B6195F3}"/>
              </a:ext>
            </a:extLst>
          </p:cNvPr>
          <p:cNvPicPr>
            <a:picLocks noChangeAspect="1"/>
          </p:cNvPicPr>
          <p:nvPr/>
        </p:nvPicPr>
        <p:blipFill>
          <a:blip r:embed="rId3"/>
          <a:stretch>
            <a:fillRect/>
          </a:stretch>
        </p:blipFill>
        <p:spPr>
          <a:xfrm>
            <a:off x="626145" y="844326"/>
            <a:ext cx="1852326" cy="926163"/>
          </a:xfrm>
          <a:prstGeom prst="rect">
            <a:avLst/>
          </a:prstGeom>
        </p:spPr>
      </p:pic>
      <p:sp>
        <p:nvSpPr>
          <p:cNvPr id="11" name="TextBox 10">
            <a:extLst>
              <a:ext uri="{FF2B5EF4-FFF2-40B4-BE49-F238E27FC236}">
                <a16:creationId xmlns:a16="http://schemas.microsoft.com/office/drawing/2014/main" id="{5C3352C9-6378-3DD6-BB3E-73040EF034C9}"/>
              </a:ext>
            </a:extLst>
          </p:cNvPr>
          <p:cNvSpPr txBox="1"/>
          <p:nvPr/>
        </p:nvSpPr>
        <p:spPr>
          <a:xfrm>
            <a:off x="2504869" y="994807"/>
            <a:ext cx="8368956" cy="707886"/>
          </a:xfrm>
          <a:prstGeom prst="rect">
            <a:avLst/>
          </a:prstGeom>
          <a:noFill/>
        </p:spPr>
        <p:txBody>
          <a:bodyPr wrap="square" rtlCol="0">
            <a:spAutoFit/>
          </a:bodyPr>
          <a:lstStyle/>
          <a:p>
            <a:r>
              <a:rPr lang="en-US" sz="2000" dirty="0"/>
              <a:t>W2AEW: Back to Basics: Basics of the Bipolar Transistor - NPN and PNP</a:t>
            </a:r>
          </a:p>
          <a:p>
            <a:r>
              <a:rPr lang="en-US" sz="2000" dirty="0"/>
              <a:t>https://www.youtube.com/watch?v=IrAUC4ZoNYY&amp;t=1263s</a:t>
            </a:r>
          </a:p>
        </p:txBody>
      </p:sp>
      <p:pic>
        <p:nvPicPr>
          <p:cNvPr id="14" name="Picture 13">
            <a:extLst>
              <a:ext uri="{FF2B5EF4-FFF2-40B4-BE49-F238E27FC236}">
                <a16:creationId xmlns:a16="http://schemas.microsoft.com/office/drawing/2014/main" id="{C29A8B6C-C141-D7B8-BA80-E08C018145B9}"/>
              </a:ext>
            </a:extLst>
          </p:cNvPr>
          <p:cNvPicPr>
            <a:picLocks noChangeAspect="1"/>
          </p:cNvPicPr>
          <p:nvPr/>
        </p:nvPicPr>
        <p:blipFill>
          <a:blip r:embed="rId4"/>
          <a:stretch>
            <a:fillRect/>
          </a:stretch>
        </p:blipFill>
        <p:spPr>
          <a:xfrm>
            <a:off x="626145" y="1980228"/>
            <a:ext cx="1852327" cy="940376"/>
          </a:xfrm>
          <a:prstGeom prst="rect">
            <a:avLst/>
          </a:prstGeom>
        </p:spPr>
      </p:pic>
      <p:sp>
        <p:nvSpPr>
          <p:cNvPr id="15" name="TextBox 14">
            <a:extLst>
              <a:ext uri="{FF2B5EF4-FFF2-40B4-BE49-F238E27FC236}">
                <a16:creationId xmlns:a16="http://schemas.microsoft.com/office/drawing/2014/main" id="{DB1B7D69-6825-A7C0-22BA-F96A6788DA13}"/>
              </a:ext>
            </a:extLst>
          </p:cNvPr>
          <p:cNvSpPr txBox="1"/>
          <p:nvPr/>
        </p:nvSpPr>
        <p:spPr>
          <a:xfrm>
            <a:off x="2531818" y="2107816"/>
            <a:ext cx="8368956" cy="707886"/>
          </a:xfrm>
          <a:prstGeom prst="rect">
            <a:avLst/>
          </a:prstGeom>
          <a:noFill/>
        </p:spPr>
        <p:txBody>
          <a:bodyPr wrap="square" rtlCol="0">
            <a:spAutoFit/>
          </a:bodyPr>
          <a:lstStyle/>
          <a:p>
            <a:r>
              <a:rPr lang="en-US" sz="2000" dirty="0"/>
              <a:t>Microelectronic Prof. Tony Chan </a:t>
            </a:r>
            <a:r>
              <a:rPr lang="en-US" sz="2000" dirty="0" err="1"/>
              <a:t>Carusone</a:t>
            </a:r>
            <a:r>
              <a:rPr lang="en-US" sz="2000" dirty="0"/>
              <a:t>: Transistor Amplifier Basic Principles</a:t>
            </a:r>
          </a:p>
          <a:p>
            <a:r>
              <a:rPr lang="en-US" sz="2000" dirty="0"/>
              <a:t>https://www.youtube.com/watch?v=IrAUC4ZoNYY&amp;t=1263s</a:t>
            </a:r>
          </a:p>
        </p:txBody>
      </p:sp>
      <p:pic>
        <p:nvPicPr>
          <p:cNvPr id="17" name="Picture 16">
            <a:extLst>
              <a:ext uri="{FF2B5EF4-FFF2-40B4-BE49-F238E27FC236}">
                <a16:creationId xmlns:a16="http://schemas.microsoft.com/office/drawing/2014/main" id="{1505381C-A32F-1D49-057F-D98FE29320B4}"/>
              </a:ext>
            </a:extLst>
          </p:cNvPr>
          <p:cNvPicPr>
            <a:picLocks noChangeAspect="1"/>
          </p:cNvPicPr>
          <p:nvPr/>
        </p:nvPicPr>
        <p:blipFill>
          <a:blip r:embed="rId5"/>
          <a:stretch>
            <a:fillRect/>
          </a:stretch>
        </p:blipFill>
        <p:spPr>
          <a:xfrm>
            <a:off x="599746" y="3231396"/>
            <a:ext cx="1878725" cy="949298"/>
          </a:xfrm>
          <a:prstGeom prst="rect">
            <a:avLst/>
          </a:prstGeom>
        </p:spPr>
      </p:pic>
      <p:sp>
        <p:nvSpPr>
          <p:cNvPr id="18" name="TextBox 17">
            <a:extLst>
              <a:ext uri="{FF2B5EF4-FFF2-40B4-BE49-F238E27FC236}">
                <a16:creationId xmlns:a16="http://schemas.microsoft.com/office/drawing/2014/main" id="{05B4376D-57AE-5992-FDBA-3AEA877EAC12}"/>
              </a:ext>
            </a:extLst>
          </p:cNvPr>
          <p:cNvSpPr txBox="1"/>
          <p:nvPr/>
        </p:nvSpPr>
        <p:spPr>
          <a:xfrm>
            <a:off x="2504869" y="3288766"/>
            <a:ext cx="8368956" cy="707886"/>
          </a:xfrm>
          <a:prstGeom prst="rect">
            <a:avLst/>
          </a:prstGeom>
          <a:noFill/>
        </p:spPr>
        <p:txBody>
          <a:bodyPr wrap="square" rtlCol="0">
            <a:spAutoFit/>
          </a:bodyPr>
          <a:lstStyle/>
          <a:p>
            <a:r>
              <a:rPr lang="en-US" sz="2000" dirty="0"/>
              <a:t>Mateo </a:t>
            </a:r>
            <a:r>
              <a:rPr lang="en-US" sz="2000" dirty="0" err="1"/>
              <a:t>Aboy</a:t>
            </a:r>
            <a:r>
              <a:rPr lang="en-US" sz="2000" dirty="0"/>
              <a:t>: Series of Videos on BJT and FET Amplifiers</a:t>
            </a:r>
          </a:p>
          <a:p>
            <a:r>
              <a:rPr lang="en-US" sz="2000" dirty="0"/>
              <a:t>https://www.youtube.com/playlist?list=PLZvLSclgk4yJkRHB_eJ10zo2exTY_irR0</a:t>
            </a:r>
          </a:p>
        </p:txBody>
      </p:sp>
      <p:pic>
        <p:nvPicPr>
          <p:cNvPr id="28" name="Picture 27">
            <a:extLst>
              <a:ext uri="{FF2B5EF4-FFF2-40B4-BE49-F238E27FC236}">
                <a16:creationId xmlns:a16="http://schemas.microsoft.com/office/drawing/2014/main" id="{71F71D97-65E1-C853-9ECA-BE7CE6F546D3}"/>
              </a:ext>
            </a:extLst>
          </p:cNvPr>
          <p:cNvPicPr>
            <a:picLocks noChangeAspect="1"/>
          </p:cNvPicPr>
          <p:nvPr/>
        </p:nvPicPr>
        <p:blipFill>
          <a:blip r:embed="rId6"/>
          <a:stretch>
            <a:fillRect/>
          </a:stretch>
        </p:blipFill>
        <p:spPr>
          <a:xfrm>
            <a:off x="626145" y="4478925"/>
            <a:ext cx="1879275" cy="939638"/>
          </a:xfrm>
          <a:prstGeom prst="rect">
            <a:avLst/>
          </a:prstGeom>
        </p:spPr>
      </p:pic>
      <p:sp>
        <p:nvSpPr>
          <p:cNvPr id="29" name="TextBox 28">
            <a:extLst>
              <a:ext uri="{FF2B5EF4-FFF2-40B4-BE49-F238E27FC236}">
                <a16:creationId xmlns:a16="http://schemas.microsoft.com/office/drawing/2014/main" id="{210C9B32-733E-D1A3-6876-5799EEF6B2BA}"/>
              </a:ext>
            </a:extLst>
          </p:cNvPr>
          <p:cNvSpPr txBox="1"/>
          <p:nvPr/>
        </p:nvSpPr>
        <p:spPr>
          <a:xfrm>
            <a:off x="2531818" y="4547172"/>
            <a:ext cx="9086835" cy="707886"/>
          </a:xfrm>
          <a:prstGeom prst="rect">
            <a:avLst/>
          </a:prstGeom>
          <a:noFill/>
        </p:spPr>
        <p:txBody>
          <a:bodyPr wrap="square" rtlCol="0">
            <a:spAutoFit/>
          </a:bodyPr>
          <a:lstStyle/>
          <a:p>
            <a:r>
              <a:rPr lang="en-US" sz="2000" dirty="0"/>
              <a:t>Electronics with Professor Fiore: Semiconductor Devices</a:t>
            </a:r>
          </a:p>
          <a:p>
            <a:r>
              <a:rPr lang="en-US" sz="2000" dirty="0"/>
              <a:t>https://www.youtube.com/playlist?list=PLxuejeK2BP_dtn1ijj1lZKrIs2gHPPsyp</a:t>
            </a:r>
          </a:p>
        </p:txBody>
      </p:sp>
    </p:spTree>
    <p:extLst>
      <p:ext uri="{BB962C8B-B14F-4D97-AF65-F5344CB8AC3E}">
        <p14:creationId xmlns:p14="http://schemas.microsoft.com/office/powerpoint/2010/main" val="955774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5462BA8E-438C-5B83-5C86-3EB18470F668}"/>
              </a:ext>
            </a:extLst>
          </p:cNvPr>
          <p:cNvSpPr>
            <a:spLocks noGrp="1"/>
          </p:cNvSpPr>
          <p:nvPr>
            <p:ph idx="1"/>
          </p:nvPr>
        </p:nvSpPr>
        <p:spPr>
          <a:xfrm>
            <a:off x="317090" y="1297669"/>
            <a:ext cx="11364047" cy="5128889"/>
          </a:xfrm>
        </p:spPr>
        <p:txBody>
          <a:bodyPr anchor="t" anchorCtr="0">
            <a:normAutofit lnSpcReduction="10000"/>
          </a:bodyPr>
          <a:lstStyle/>
          <a:p>
            <a:pPr marL="914400" lvl="1" indent="-457200">
              <a:buFont typeface="+mj-lt"/>
              <a:buAutoNum type="arabicPeriod"/>
            </a:pPr>
            <a:r>
              <a:rPr lang="en-US" sz="2800" dirty="0"/>
              <a:t>The Transistor Tracer Hardware Version 1</a:t>
            </a:r>
          </a:p>
          <a:p>
            <a:pPr marL="914400" lvl="1" indent="-457200">
              <a:buFont typeface="+mj-lt"/>
              <a:buAutoNum type="arabicPeriod"/>
            </a:pPr>
            <a:r>
              <a:rPr lang="en-US" sz="2800" dirty="0"/>
              <a:t>Python Graphing Program</a:t>
            </a:r>
          </a:p>
          <a:p>
            <a:pPr marL="914400" lvl="1" indent="-457200">
              <a:buFont typeface="+mj-lt"/>
              <a:buAutoNum type="arabicPeriod"/>
            </a:pPr>
            <a:r>
              <a:rPr lang="en-US" sz="2800" dirty="0"/>
              <a:t>Summary of Various Transistor Curves (Not a Tutorial)</a:t>
            </a:r>
          </a:p>
          <a:p>
            <a:pPr marL="914400" lvl="1" indent="-457200">
              <a:buFont typeface="+mj-lt"/>
              <a:buAutoNum type="arabicPeriod"/>
            </a:pPr>
            <a:r>
              <a:rPr lang="en-US" sz="2800" dirty="0"/>
              <a:t>Data Sheet Comparison with Transistor Tracer Graphs </a:t>
            </a:r>
          </a:p>
          <a:p>
            <a:pPr lvl="2">
              <a:buFont typeface="Wingdings" panose="05000000000000000000" pitchFamily="2" charset="2"/>
              <a:buChar char="ü"/>
            </a:pPr>
            <a:r>
              <a:rPr lang="en-US" sz="2400" dirty="0"/>
              <a:t>Diodes</a:t>
            </a:r>
          </a:p>
          <a:p>
            <a:pPr lvl="2">
              <a:buFont typeface="Wingdings" panose="05000000000000000000" pitchFamily="2" charset="2"/>
              <a:buChar char="ü"/>
            </a:pPr>
            <a:r>
              <a:rPr lang="en-US" sz="2400" dirty="0"/>
              <a:t>NPN Transistors</a:t>
            </a:r>
          </a:p>
          <a:p>
            <a:pPr lvl="2">
              <a:buFont typeface="Wingdings" panose="05000000000000000000" pitchFamily="2" charset="2"/>
              <a:buChar char="ü"/>
            </a:pPr>
            <a:r>
              <a:rPr lang="en-US" sz="2400" dirty="0"/>
              <a:t>Enhancement Mode MOSFETS</a:t>
            </a:r>
          </a:p>
          <a:p>
            <a:pPr marL="971550" lvl="1" indent="-514350">
              <a:buFont typeface="+mj-lt"/>
              <a:buAutoNum type="arabicPeriod"/>
            </a:pPr>
            <a:r>
              <a:rPr lang="en-US" sz="2600" dirty="0"/>
              <a:t>Changes in Version 2</a:t>
            </a:r>
          </a:p>
          <a:p>
            <a:pPr lvl="2">
              <a:buFont typeface="Wingdings" panose="05000000000000000000" pitchFamily="2" charset="2"/>
              <a:buChar char="ü"/>
            </a:pPr>
            <a:endParaRPr lang="en-US" sz="2400" dirty="0"/>
          </a:p>
          <a:p>
            <a:pPr>
              <a:buClr>
                <a:srgbClr val="FFC000"/>
              </a:buClr>
              <a:buFont typeface="Wingdings" panose="05000000000000000000" pitchFamily="2" charset="2"/>
              <a:buChar char="û"/>
            </a:pPr>
            <a:r>
              <a:rPr lang="en-US" sz="2000" dirty="0">
                <a:solidFill>
                  <a:srgbClr val="FFC000"/>
                </a:solidFill>
              </a:rPr>
              <a:t>This is not a Transistor Tutorial.  Its assumed you understand how a BJT and MOSFET operates and terms (e.g., </a:t>
            </a:r>
            <a:r>
              <a:rPr lang="en-US" sz="2000" dirty="0" err="1">
                <a:solidFill>
                  <a:srgbClr val="FFC000"/>
                </a:solidFill>
              </a:rPr>
              <a:t>Vbe</a:t>
            </a:r>
            <a:r>
              <a:rPr lang="en-US" sz="2000" dirty="0">
                <a:solidFill>
                  <a:srgbClr val="FFC000"/>
                </a:solidFill>
              </a:rPr>
              <a:t>, </a:t>
            </a:r>
            <a:r>
              <a:rPr lang="en-US" sz="2000" dirty="0" err="1">
                <a:solidFill>
                  <a:srgbClr val="FFC000"/>
                </a:solidFill>
              </a:rPr>
              <a:t>Vgs</a:t>
            </a:r>
            <a:r>
              <a:rPr lang="en-US" sz="2000" dirty="0">
                <a:solidFill>
                  <a:srgbClr val="FFC000"/>
                </a:solidFill>
              </a:rPr>
              <a:t>, </a:t>
            </a:r>
            <a:r>
              <a:rPr lang="en-US" sz="2000" dirty="0" err="1">
                <a:solidFill>
                  <a:srgbClr val="FFC000"/>
                </a:solidFill>
              </a:rPr>
              <a:t>Vce</a:t>
            </a:r>
            <a:r>
              <a:rPr lang="en-US" sz="2000" dirty="0">
                <a:solidFill>
                  <a:srgbClr val="FFC000"/>
                </a:solidFill>
              </a:rPr>
              <a:t>, </a:t>
            </a:r>
            <a:r>
              <a:rPr lang="en-US" sz="2000" dirty="0" err="1">
                <a:solidFill>
                  <a:srgbClr val="FFC000"/>
                </a:solidFill>
              </a:rPr>
              <a:t>Vds</a:t>
            </a:r>
            <a:r>
              <a:rPr lang="en-US" sz="2000" dirty="0">
                <a:solidFill>
                  <a:srgbClr val="FFC000"/>
                </a:solidFill>
              </a:rPr>
              <a:t>, </a:t>
            </a:r>
            <a:r>
              <a:rPr lang="en-US" sz="2000" dirty="0" err="1">
                <a:solidFill>
                  <a:srgbClr val="FFC000"/>
                </a:solidFill>
              </a:rPr>
              <a:t>etc</a:t>
            </a:r>
            <a:r>
              <a:rPr lang="en-US" sz="2000" dirty="0">
                <a:solidFill>
                  <a:srgbClr val="FFC000"/>
                </a:solidFill>
              </a:rPr>
              <a:t>).  Only a short summary if given</a:t>
            </a:r>
          </a:p>
          <a:p>
            <a:pPr lvl="1">
              <a:buFont typeface="Wingdings" panose="05000000000000000000" pitchFamily="2" charset="2"/>
              <a:buChar char="û"/>
            </a:pPr>
            <a:endParaRPr lang="en-US" sz="2600" dirty="0">
              <a:solidFill>
                <a:srgbClr val="FFC000"/>
              </a:solidFill>
            </a:endParaRPr>
          </a:p>
          <a:p>
            <a:pPr lvl="1"/>
            <a:endParaRPr lang="en-US" sz="2800" dirty="0"/>
          </a:p>
        </p:txBody>
      </p:sp>
    </p:spTree>
    <p:extLst>
      <p:ext uri="{BB962C8B-B14F-4D97-AF65-F5344CB8AC3E}">
        <p14:creationId xmlns:p14="http://schemas.microsoft.com/office/powerpoint/2010/main" val="134033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1A69-553C-0417-BC4D-844C43274EB7}"/>
              </a:ext>
            </a:extLst>
          </p:cNvPr>
          <p:cNvSpPr>
            <a:spLocks noGrp="1"/>
          </p:cNvSpPr>
          <p:nvPr>
            <p:ph type="title"/>
          </p:nvPr>
        </p:nvSpPr>
        <p:spPr>
          <a:xfrm>
            <a:off x="685801" y="315474"/>
            <a:ext cx="10131425" cy="588254"/>
          </a:xfrm>
        </p:spPr>
        <p:txBody>
          <a:bodyPr>
            <a:normAutofit fontScale="90000"/>
          </a:bodyPr>
          <a:lstStyle/>
          <a:p>
            <a:r>
              <a:rPr lang="en-US" dirty="0"/>
              <a:t>transconductance</a:t>
            </a:r>
          </a:p>
        </p:txBody>
      </p:sp>
      <p:pic>
        <p:nvPicPr>
          <p:cNvPr id="5" name="Picture 4">
            <a:extLst>
              <a:ext uri="{FF2B5EF4-FFF2-40B4-BE49-F238E27FC236}">
                <a16:creationId xmlns:a16="http://schemas.microsoft.com/office/drawing/2014/main" id="{19E9DDFD-9F21-B839-DA2A-534070C4F0BD}"/>
              </a:ext>
            </a:extLst>
          </p:cNvPr>
          <p:cNvPicPr>
            <a:picLocks noChangeAspect="1"/>
          </p:cNvPicPr>
          <p:nvPr/>
        </p:nvPicPr>
        <p:blipFill>
          <a:blip r:embed="rId2"/>
          <a:stretch>
            <a:fillRect/>
          </a:stretch>
        </p:blipFill>
        <p:spPr>
          <a:xfrm>
            <a:off x="583368" y="1242558"/>
            <a:ext cx="8707065" cy="438211"/>
          </a:xfrm>
          <a:prstGeom prst="rect">
            <a:avLst/>
          </a:prstGeom>
        </p:spPr>
      </p:pic>
      <p:pic>
        <p:nvPicPr>
          <p:cNvPr id="7" name="Picture 6">
            <a:extLst>
              <a:ext uri="{FF2B5EF4-FFF2-40B4-BE49-F238E27FC236}">
                <a16:creationId xmlns:a16="http://schemas.microsoft.com/office/drawing/2014/main" id="{A394290F-A8D7-AE2B-1AAE-C13C41C5C29A}"/>
              </a:ext>
            </a:extLst>
          </p:cNvPr>
          <p:cNvPicPr>
            <a:picLocks noChangeAspect="1"/>
          </p:cNvPicPr>
          <p:nvPr/>
        </p:nvPicPr>
        <p:blipFill>
          <a:blip r:embed="rId3"/>
          <a:stretch>
            <a:fillRect/>
          </a:stretch>
        </p:blipFill>
        <p:spPr>
          <a:xfrm>
            <a:off x="583367" y="2538644"/>
            <a:ext cx="6992326" cy="752580"/>
          </a:xfrm>
          <a:prstGeom prst="rect">
            <a:avLst/>
          </a:prstGeom>
        </p:spPr>
      </p:pic>
      <p:pic>
        <p:nvPicPr>
          <p:cNvPr id="9" name="Picture 8">
            <a:extLst>
              <a:ext uri="{FF2B5EF4-FFF2-40B4-BE49-F238E27FC236}">
                <a16:creationId xmlns:a16="http://schemas.microsoft.com/office/drawing/2014/main" id="{8076DD69-9974-FED4-B30F-5ED1FA9F1F11}"/>
              </a:ext>
            </a:extLst>
          </p:cNvPr>
          <p:cNvPicPr>
            <a:picLocks noChangeAspect="1"/>
          </p:cNvPicPr>
          <p:nvPr/>
        </p:nvPicPr>
        <p:blipFill>
          <a:blip r:embed="rId4"/>
          <a:stretch>
            <a:fillRect/>
          </a:stretch>
        </p:blipFill>
        <p:spPr>
          <a:xfrm>
            <a:off x="583367" y="1814934"/>
            <a:ext cx="7594717" cy="589545"/>
          </a:xfrm>
          <a:prstGeom prst="rect">
            <a:avLst/>
          </a:prstGeom>
        </p:spPr>
      </p:pic>
      <p:pic>
        <p:nvPicPr>
          <p:cNvPr id="13" name="Picture 12">
            <a:extLst>
              <a:ext uri="{FF2B5EF4-FFF2-40B4-BE49-F238E27FC236}">
                <a16:creationId xmlns:a16="http://schemas.microsoft.com/office/drawing/2014/main" id="{DDE70164-1F43-C9C6-0235-1ED238316950}"/>
              </a:ext>
            </a:extLst>
          </p:cNvPr>
          <p:cNvPicPr>
            <a:picLocks noChangeAspect="1"/>
          </p:cNvPicPr>
          <p:nvPr/>
        </p:nvPicPr>
        <p:blipFill>
          <a:blip r:embed="rId5"/>
          <a:stretch>
            <a:fillRect/>
          </a:stretch>
        </p:blipFill>
        <p:spPr>
          <a:xfrm>
            <a:off x="583367" y="3566777"/>
            <a:ext cx="1952898" cy="2010056"/>
          </a:xfrm>
          <a:prstGeom prst="rect">
            <a:avLst/>
          </a:prstGeom>
        </p:spPr>
      </p:pic>
      <p:sp>
        <p:nvSpPr>
          <p:cNvPr id="14" name="TextBox 13">
            <a:extLst>
              <a:ext uri="{FF2B5EF4-FFF2-40B4-BE49-F238E27FC236}">
                <a16:creationId xmlns:a16="http://schemas.microsoft.com/office/drawing/2014/main" id="{F067C8BE-C108-823D-B57E-836CA975821F}"/>
              </a:ext>
            </a:extLst>
          </p:cNvPr>
          <p:cNvSpPr txBox="1"/>
          <p:nvPr/>
        </p:nvSpPr>
        <p:spPr>
          <a:xfrm>
            <a:off x="2759799" y="3833141"/>
            <a:ext cx="7008585" cy="1754326"/>
          </a:xfrm>
          <a:prstGeom prst="rect">
            <a:avLst/>
          </a:prstGeom>
          <a:noFill/>
        </p:spPr>
        <p:txBody>
          <a:bodyPr wrap="none" rtlCol="0">
            <a:spAutoFit/>
          </a:bodyPr>
          <a:lstStyle/>
          <a:p>
            <a:r>
              <a:rPr lang="en-US" dirty="0">
                <a:solidFill>
                  <a:srgbClr val="FFC000"/>
                </a:solidFill>
              </a:rPr>
              <a:t>A voltage applied at the input causes a current at the output.   </a:t>
            </a:r>
          </a:p>
          <a:p>
            <a:r>
              <a:rPr lang="en-US" dirty="0">
                <a:solidFill>
                  <a:srgbClr val="FFC000"/>
                </a:solidFill>
              </a:rPr>
              <a:t>Transconductance is a measure of the slope. It’s like a “transfer function”</a:t>
            </a:r>
          </a:p>
          <a:p>
            <a:endParaRPr lang="en-US" dirty="0">
              <a:solidFill>
                <a:srgbClr val="FFC000"/>
              </a:solidFill>
            </a:endParaRPr>
          </a:p>
          <a:p>
            <a:r>
              <a:rPr lang="en-US" dirty="0">
                <a:solidFill>
                  <a:srgbClr val="FFC000"/>
                </a:solidFill>
              </a:rPr>
              <a:t>This is a very important concept for MOSFETS</a:t>
            </a:r>
          </a:p>
          <a:p>
            <a:endParaRPr lang="en-US" dirty="0">
              <a:solidFill>
                <a:srgbClr val="FFC000"/>
              </a:solidFill>
            </a:endParaRPr>
          </a:p>
          <a:p>
            <a:r>
              <a:rPr lang="en-US" dirty="0">
                <a:solidFill>
                  <a:srgbClr val="FFC000"/>
                </a:solidFill>
              </a:rPr>
              <a:t>It is used with NPN Transistors, but they are more a current device</a:t>
            </a:r>
          </a:p>
        </p:txBody>
      </p:sp>
      <p:pic>
        <p:nvPicPr>
          <p:cNvPr id="16" name="Picture 15">
            <a:extLst>
              <a:ext uri="{FF2B5EF4-FFF2-40B4-BE49-F238E27FC236}">
                <a16:creationId xmlns:a16="http://schemas.microsoft.com/office/drawing/2014/main" id="{29777454-CAA7-D752-EE26-1CDF908C9385}"/>
              </a:ext>
            </a:extLst>
          </p:cNvPr>
          <p:cNvPicPr>
            <a:picLocks noChangeAspect="1"/>
          </p:cNvPicPr>
          <p:nvPr/>
        </p:nvPicPr>
        <p:blipFill>
          <a:blip r:embed="rId6"/>
          <a:stretch>
            <a:fillRect/>
          </a:stretch>
        </p:blipFill>
        <p:spPr>
          <a:xfrm>
            <a:off x="1257888" y="5887215"/>
            <a:ext cx="8240275" cy="666843"/>
          </a:xfrm>
          <a:prstGeom prst="rect">
            <a:avLst/>
          </a:prstGeom>
        </p:spPr>
      </p:pic>
    </p:spTree>
    <p:extLst>
      <p:ext uri="{BB962C8B-B14F-4D97-AF65-F5344CB8AC3E}">
        <p14:creationId xmlns:p14="http://schemas.microsoft.com/office/powerpoint/2010/main" val="322283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1B0D-E74E-ECE0-1A6C-5AA867BBAD61}"/>
              </a:ext>
            </a:extLst>
          </p:cNvPr>
          <p:cNvSpPr>
            <a:spLocks noGrp="1"/>
          </p:cNvSpPr>
          <p:nvPr>
            <p:ph type="title"/>
          </p:nvPr>
        </p:nvSpPr>
        <p:spPr>
          <a:xfrm>
            <a:off x="561110" y="253511"/>
            <a:ext cx="7894564" cy="389626"/>
          </a:xfrm>
        </p:spPr>
        <p:txBody>
          <a:bodyPr>
            <a:normAutofit fontScale="90000"/>
          </a:bodyPr>
          <a:lstStyle/>
          <a:p>
            <a:r>
              <a:rPr lang="en-US" dirty="0"/>
              <a:t>Transistor operation</a:t>
            </a:r>
          </a:p>
        </p:txBody>
      </p:sp>
      <p:grpSp>
        <p:nvGrpSpPr>
          <p:cNvPr id="37" name="Group 36">
            <a:extLst>
              <a:ext uri="{FF2B5EF4-FFF2-40B4-BE49-F238E27FC236}">
                <a16:creationId xmlns:a16="http://schemas.microsoft.com/office/drawing/2014/main" id="{D6F18FEC-9B07-AEEF-8E85-6E4706DABA58}"/>
              </a:ext>
            </a:extLst>
          </p:cNvPr>
          <p:cNvGrpSpPr/>
          <p:nvPr/>
        </p:nvGrpSpPr>
        <p:grpSpPr>
          <a:xfrm>
            <a:off x="3745578" y="1482695"/>
            <a:ext cx="3719194" cy="1946305"/>
            <a:chOff x="792349" y="2455847"/>
            <a:chExt cx="3719194" cy="1946305"/>
          </a:xfrm>
        </p:grpSpPr>
        <p:sp>
          <p:nvSpPr>
            <p:cNvPr id="22" name="Rectangle 21">
              <a:extLst>
                <a:ext uri="{FF2B5EF4-FFF2-40B4-BE49-F238E27FC236}">
                  <a16:creationId xmlns:a16="http://schemas.microsoft.com/office/drawing/2014/main" id="{CE2CFB19-0F6B-0083-1412-C014D0815C86}"/>
                </a:ext>
              </a:extLst>
            </p:cNvPr>
            <p:cNvSpPr/>
            <p:nvPr/>
          </p:nvSpPr>
          <p:spPr>
            <a:xfrm>
              <a:off x="1975686" y="2455847"/>
              <a:ext cx="1596980" cy="8408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320E2435-40EE-7423-C9FC-99E8B3B44F06}"/>
                </a:ext>
              </a:extLst>
            </p:cNvPr>
            <p:cNvSpPr/>
            <p:nvPr/>
          </p:nvSpPr>
          <p:spPr>
            <a:xfrm>
              <a:off x="1228710" y="2865271"/>
              <a:ext cx="643943" cy="24469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56C35180-E2EF-FAC8-BACA-D7B4264A8943}"/>
                </a:ext>
              </a:extLst>
            </p:cNvPr>
            <p:cNvSpPr/>
            <p:nvPr/>
          </p:nvSpPr>
          <p:spPr>
            <a:xfrm rot="5400000">
              <a:off x="2297657" y="3423357"/>
              <a:ext cx="953038" cy="10045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6EF1C32-1E65-6F6B-C5D8-B645E97C3FAB}"/>
                </a:ext>
              </a:extLst>
            </p:cNvPr>
            <p:cNvSpPr txBox="1"/>
            <p:nvPr/>
          </p:nvSpPr>
          <p:spPr>
            <a:xfrm>
              <a:off x="792349" y="2455848"/>
              <a:ext cx="1183337" cy="430887"/>
            </a:xfrm>
            <a:prstGeom prst="rect">
              <a:avLst/>
            </a:prstGeom>
            <a:noFill/>
          </p:spPr>
          <p:txBody>
            <a:bodyPr wrap="none" rtlCol="0">
              <a:spAutoFit/>
            </a:bodyPr>
            <a:lstStyle/>
            <a:p>
              <a:pPr algn="ctr"/>
              <a:r>
                <a:rPr lang="en-US" sz="1100" dirty="0">
                  <a:solidFill>
                    <a:srgbClr val="FFFF00"/>
                  </a:solidFill>
                </a:rPr>
                <a:t>Feed Small</a:t>
              </a:r>
            </a:p>
            <a:p>
              <a:pPr algn="ctr"/>
              <a:r>
                <a:rPr lang="en-US" sz="1100" dirty="0">
                  <a:solidFill>
                    <a:srgbClr val="FFFF00"/>
                  </a:solidFill>
                </a:rPr>
                <a:t>Current into Base</a:t>
              </a:r>
            </a:p>
          </p:txBody>
        </p:sp>
        <p:sp>
          <p:nvSpPr>
            <p:cNvPr id="26" name="TextBox 25">
              <a:extLst>
                <a:ext uri="{FF2B5EF4-FFF2-40B4-BE49-F238E27FC236}">
                  <a16:creationId xmlns:a16="http://schemas.microsoft.com/office/drawing/2014/main" id="{C0550B64-EBEA-730C-55E4-962BD25F69F4}"/>
                </a:ext>
              </a:extLst>
            </p:cNvPr>
            <p:cNvSpPr txBox="1"/>
            <p:nvPr/>
          </p:nvSpPr>
          <p:spPr>
            <a:xfrm>
              <a:off x="3054176" y="3449114"/>
              <a:ext cx="1457367" cy="600164"/>
            </a:xfrm>
            <a:prstGeom prst="rect">
              <a:avLst/>
            </a:prstGeom>
            <a:noFill/>
          </p:spPr>
          <p:txBody>
            <a:bodyPr wrap="square" rtlCol="0">
              <a:spAutoFit/>
            </a:bodyPr>
            <a:lstStyle/>
            <a:p>
              <a:pPr algn="ctr"/>
              <a:r>
                <a:rPr lang="en-US" sz="1100" dirty="0">
                  <a:solidFill>
                    <a:srgbClr val="FFFF00"/>
                  </a:solidFill>
                </a:rPr>
                <a:t>Get a LARGE current between Collector and Emitter</a:t>
              </a:r>
            </a:p>
          </p:txBody>
        </p:sp>
        <p:pic>
          <p:nvPicPr>
            <p:cNvPr id="32" name="Picture 31">
              <a:extLst>
                <a:ext uri="{FF2B5EF4-FFF2-40B4-BE49-F238E27FC236}">
                  <a16:creationId xmlns:a16="http://schemas.microsoft.com/office/drawing/2014/main" id="{C00C56E0-25FE-37FA-6EA5-BE5C0A5F9F61}"/>
                </a:ext>
              </a:extLst>
            </p:cNvPr>
            <p:cNvPicPr>
              <a:picLocks noChangeAspect="1"/>
            </p:cNvPicPr>
            <p:nvPr/>
          </p:nvPicPr>
          <p:blipFill>
            <a:blip r:embed="rId2"/>
            <a:stretch>
              <a:fillRect/>
            </a:stretch>
          </p:blipFill>
          <p:spPr>
            <a:xfrm>
              <a:off x="2559911" y="2814327"/>
              <a:ext cx="427427" cy="427427"/>
            </a:xfrm>
            <a:prstGeom prst="rect">
              <a:avLst/>
            </a:prstGeom>
          </p:spPr>
        </p:pic>
        <p:sp>
          <p:nvSpPr>
            <p:cNvPr id="34" name="TextBox 33">
              <a:extLst>
                <a:ext uri="{FF2B5EF4-FFF2-40B4-BE49-F238E27FC236}">
                  <a16:creationId xmlns:a16="http://schemas.microsoft.com/office/drawing/2014/main" id="{B399AABC-93D9-2D0D-BB76-AB5604E013C6}"/>
                </a:ext>
              </a:extLst>
            </p:cNvPr>
            <p:cNvSpPr txBox="1"/>
            <p:nvPr/>
          </p:nvSpPr>
          <p:spPr>
            <a:xfrm>
              <a:off x="2078719" y="2504274"/>
              <a:ext cx="1493947" cy="307777"/>
            </a:xfrm>
            <a:prstGeom prst="rect">
              <a:avLst/>
            </a:prstGeom>
            <a:noFill/>
          </p:spPr>
          <p:txBody>
            <a:bodyPr wrap="square">
              <a:spAutoFit/>
            </a:bodyPr>
            <a:lstStyle/>
            <a:p>
              <a:r>
                <a:rPr lang="en-US" sz="1400" dirty="0"/>
                <a:t>NPN TRANSISTOR</a:t>
              </a:r>
            </a:p>
          </p:txBody>
        </p:sp>
      </p:grpSp>
      <p:pic>
        <p:nvPicPr>
          <p:cNvPr id="36" name="Picture 35">
            <a:extLst>
              <a:ext uri="{FF2B5EF4-FFF2-40B4-BE49-F238E27FC236}">
                <a16:creationId xmlns:a16="http://schemas.microsoft.com/office/drawing/2014/main" id="{515459D2-61D3-E529-EC67-A1CE9E3D6083}"/>
              </a:ext>
            </a:extLst>
          </p:cNvPr>
          <p:cNvPicPr>
            <a:picLocks noChangeAspect="1"/>
          </p:cNvPicPr>
          <p:nvPr/>
        </p:nvPicPr>
        <p:blipFill>
          <a:blip r:embed="rId3"/>
          <a:stretch>
            <a:fillRect/>
          </a:stretch>
        </p:blipFill>
        <p:spPr>
          <a:xfrm>
            <a:off x="1488605" y="1221555"/>
            <a:ext cx="1601321" cy="1525346"/>
          </a:xfrm>
          <a:prstGeom prst="rect">
            <a:avLst/>
          </a:prstGeom>
        </p:spPr>
      </p:pic>
      <p:sp>
        <p:nvSpPr>
          <p:cNvPr id="3" name="TextBox 2">
            <a:extLst>
              <a:ext uri="{FF2B5EF4-FFF2-40B4-BE49-F238E27FC236}">
                <a16:creationId xmlns:a16="http://schemas.microsoft.com/office/drawing/2014/main" id="{70E70AB7-912B-08EB-1515-2D35903F1117}"/>
              </a:ext>
            </a:extLst>
          </p:cNvPr>
          <p:cNvSpPr txBox="1"/>
          <p:nvPr/>
        </p:nvSpPr>
        <p:spPr>
          <a:xfrm>
            <a:off x="7464772" y="1615675"/>
            <a:ext cx="4268119" cy="707886"/>
          </a:xfrm>
          <a:prstGeom prst="rect">
            <a:avLst/>
          </a:prstGeom>
          <a:noFill/>
        </p:spPr>
        <p:txBody>
          <a:bodyPr wrap="square" rtlCol="0">
            <a:spAutoFit/>
          </a:bodyPr>
          <a:lstStyle/>
          <a:p>
            <a:r>
              <a:rPr lang="en-US" sz="2000" dirty="0"/>
              <a:t>Datasheets today use </a:t>
            </a:r>
            <a:r>
              <a:rPr lang="en-US" sz="2000" b="1" dirty="0" err="1">
                <a:solidFill>
                  <a:srgbClr val="FFC000"/>
                </a:solidFill>
                <a:effectLst>
                  <a:outerShdw blurRad="38100" dist="38100" dir="2700000" algn="tl">
                    <a:srgbClr val="000000">
                      <a:alpha val="43137"/>
                    </a:srgbClr>
                  </a:outerShdw>
                </a:effectLst>
              </a:rPr>
              <a:t>h</a:t>
            </a:r>
            <a:r>
              <a:rPr lang="en-US" sz="2000" b="1" baseline="-25000" dirty="0" err="1">
                <a:solidFill>
                  <a:srgbClr val="FFC000"/>
                </a:solidFill>
                <a:effectLst>
                  <a:outerShdw blurRad="38100" dist="38100" dir="2700000" algn="tl">
                    <a:srgbClr val="000000">
                      <a:alpha val="43137"/>
                    </a:srgbClr>
                  </a:outerShdw>
                </a:effectLst>
              </a:rPr>
              <a:t>fe</a:t>
            </a:r>
            <a:r>
              <a:rPr lang="en-US" sz="2000" dirty="0"/>
              <a:t> instead of Beta.  Beta sounds “cooler”</a:t>
            </a:r>
          </a:p>
        </p:txBody>
      </p:sp>
      <p:pic>
        <p:nvPicPr>
          <p:cNvPr id="5" name="Picture 2" descr="P Channel Mosfet | Electronic Symbols">
            <a:extLst>
              <a:ext uri="{FF2B5EF4-FFF2-40B4-BE49-F238E27FC236}">
                <a16:creationId xmlns:a16="http://schemas.microsoft.com/office/drawing/2014/main" id="{74A1475D-F50D-0676-679B-A7416F14C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506" y="4111099"/>
            <a:ext cx="1366202" cy="15895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334F551-045F-9F4B-BF2E-16F2B734C56B}"/>
              </a:ext>
            </a:extLst>
          </p:cNvPr>
          <p:cNvGrpSpPr/>
          <p:nvPr/>
        </p:nvGrpSpPr>
        <p:grpSpPr>
          <a:xfrm>
            <a:off x="3335210" y="4549657"/>
            <a:ext cx="4179036" cy="1946305"/>
            <a:chOff x="381981" y="2455847"/>
            <a:chExt cx="4179036" cy="1946305"/>
          </a:xfrm>
        </p:grpSpPr>
        <p:sp>
          <p:nvSpPr>
            <p:cNvPr id="10" name="Rectangle 9">
              <a:extLst>
                <a:ext uri="{FF2B5EF4-FFF2-40B4-BE49-F238E27FC236}">
                  <a16:creationId xmlns:a16="http://schemas.microsoft.com/office/drawing/2014/main" id="{15DB9926-5795-571B-0E1A-36214BCC2F33}"/>
                </a:ext>
              </a:extLst>
            </p:cNvPr>
            <p:cNvSpPr/>
            <p:nvPr/>
          </p:nvSpPr>
          <p:spPr>
            <a:xfrm>
              <a:off x="1975686" y="2455847"/>
              <a:ext cx="1596980" cy="8408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06FAA2A5-C414-4013-7733-DE1115E6EB46}"/>
                </a:ext>
              </a:extLst>
            </p:cNvPr>
            <p:cNvSpPr/>
            <p:nvPr/>
          </p:nvSpPr>
          <p:spPr>
            <a:xfrm>
              <a:off x="1228710" y="2865271"/>
              <a:ext cx="643943" cy="24469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AAA4472F-2AF6-A0DF-24D2-29D8CAC6A4D4}"/>
                </a:ext>
              </a:extLst>
            </p:cNvPr>
            <p:cNvSpPr/>
            <p:nvPr/>
          </p:nvSpPr>
          <p:spPr>
            <a:xfrm rot="5400000">
              <a:off x="2297657" y="3423357"/>
              <a:ext cx="953038" cy="10045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B5E50-A7AC-E461-86B0-4A4B9A5E4796}"/>
                </a:ext>
              </a:extLst>
            </p:cNvPr>
            <p:cNvSpPr txBox="1"/>
            <p:nvPr/>
          </p:nvSpPr>
          <p:spPr>
            <a:xfrm>
              <a:off x="381981" y="2455847"/>
              <a:ext cx="1604927" cy="430887"/>
            </a:xfrm>
            <a:prstGeom prst="rect">
              <a:avLst/>
            </a:prstGeom>
            <a:noFill/>
          </p:spPr>
          <p:txBody>
            <a:bodyPr wrap="none" rtlCol="0">
              <a:spAutoFit/>
            </a:bodyPr>
            <a:lstStyle/>
            <a:p>
              <a:pPr algn="ctr"/>
              <a:r>
                <a:rPr lang="en-US" sz="1100" dirty="0">
                  <a:solidFill>
                    <a:srgbClr val="FFFF00"/>
                  </a:solidFill>
                </a:rPr>
                <a:t>Feed</a:t>
              </a:r>
            </a:p>
            <a:p>
              <a:pPr algn="ctr"/>
              <a:r>
                <a:rPr lang="en-US" sz="1100" dirty="0">
                  <a:solidFill>
                    <a:srgbClr val="FFFF00"/>
                  </a:solidFill>
                </a:rPr>
                <a:t>Voltage above Threshold</a:t>
              </a:r>
            </a:p>
          </p:txBody>
        </p:sp>
        <p:sp>
          <p:nvSpPr>
            <p:cNvPr id="27" name="TextBox 26">
              <a:extLst>
                <a:ext uri="{FF2B5EF4-FFF2-40B4-BE49-F238E27FC236}">
                  <a16:creationId xmlns:a16="http://schemas.microsoft.com/office/drawing/2014/main" id="{85AC6CFB-4A08-77CC-FFB0-4DE4583A2797}"/>
                </a:ext>
              </a:extLst>
            </p:cNvPr>
            <p:cNvSpPr txBox="1"/>
            <p:nvPr/>
          </p:nvSpPr>
          <p:spPr>
            <a:xfrm>
              <a:off x="3103650" y="3498754"/>
              <a:ext cx="1457367" cy="600164"/>
            </a:xfrm>
            <a:prstGeom prst="rect">
              <a:avLst/>
            </a:prstGeom>
            <a:noFill/>
          </p:spPr>
          <p:txBody>
            <a:bodyPr wrap="square" rtlCol="0">
              <a:spAutoFit/>
            </a:bodyPr>
            <a:lstStyle/>
            <a:p>
              <a:pPr algn="ctr"/>
              <a:r>
                <a:rPr lang="en-US" sz="1100" dirty="0">
                  <a:solidFill>
                    <a:srgbClr val="FFFF00"/>
                  </a:solidFill>
                </a:rPr>
                <a:t>Get a LARGE current between Drain and Source</a:t>
              </a:r>
            </a:p>
          </p:txBody>
        </p:sp>
        <p:sp>
          <p:nvSpPr>
            <p:cNvPr id="33" name="TextBox 32">
              <a:extLst>
                <a:ext uri="{FF2B5EF4-FFF2-40B4-BE49-F238E27FC236}">
                  <a16:creationId xmlns:a16="http://schemas.microsoft.com/office/drawing/2014/main" id="{7B7814AC-A90A-5293-400D-56A0D2AA4344}"/>
                </a:ext>
              </a:extLst>
            </p:cNvPr>
            <p:cNvSpPr txBox="1"/>
            <p:nvPr/>
          </p:nvSpPr>
          <p:spPr>
            <a:xfrm>
              <a:off x="1975687" y="2504274"/>
              <a:ext cx="1596980" cy="307777"/>
            </a:xfrm>
            <a:prstGeom prst="rect">
              <a:avLst/>
            </a:prstGeom>
            <a:noFill/>
          </p:spPr>
          <p:txBody>
            <a:bodyPr wrap="square">
              <a:spAutoFit/>
            </a:bodyPr>
            <a:lstStyle/>
            <a:p>
              <a:r>
                <a:rPr lang="en-US" sz="1400" dirty="0"/>
                <a:t>NMOS TRANSISTOR</a:t>
              </a:r>
            </a:p>
          </p:txBody>
        </p:sp>
      </p:grpSp>
      <p:sp>
        <p:nvSpPr>
          <p:cNvPr id="35" name="TextBox 34">
            <a:extLst>
              <a:ext uri="{FF2B5EF4-FFF2-40B4-BE49-F238E27FC236}">
                <a16:creationId xmlns:a16="http://schemas.microsoft.com/office/drawing/2014/main" id="{7E739736-2562-ABED-2304-B2B9BB9B0220}"/>
              </a:ext>
            </a:extLst>
          </p:cNvPr>
          <p:cNvSpPr txBox="1"/>
          <p:nvPr/>
        </p:nvSpPr>
        <p:spPr>
          <a:xfrm>
            <a:off x="5513140" y="4790359"/>
            <a:ext cx="543739" cy="523220"/>
          </a:xfrm>
          <a:prstGeom prst="rect">
            <a:avLst/>
          </a:prstGeom>
          <a:noFill/>
        </p:spPr>
        <p:txBody>
          <a:bodyPr wrap="none" rtlCol="0">
            <a:spAutoFit/>
          </a:bodyPr>
          <a:lstStyle/>
          <a:p>
            <a:r>
              <a:rPr lang="en-US" sz="2800" dirty="0">
                <a:solidFill>
                  <a:schemeClr val="bg1">
                    <a:lumMod val="95000"/>
                    <a:lumOff val="5000"/>
                  </a:schemeClr>
                </a:solidFill>
              </a:rPr>
              <a:t>g</a:t>
            </a:r>
            <a:r>
              <a:rPr lang="en-US" sz="2800" baseline="-25000" dirty="0">
                <a:solidFill>
                  <a:schemeClr val="bg1">
                    <a:lumMod val="95000"/>
                    <a:lumOff val="5000"/>
                  </a:schemeClr>
                </a:solidFill>
              </a:rPr>
              <a:t>m</a:t>
            </a:r>
          </a:p>
        </p:txBody>
      </p:sp>
      <p:sp>
        <p:nvSpPr>
          <p:cNvPr id="38" name="TextBox 37">
            <a:extLst>
              <a:ext uri="{FF2B5EF4-FFF2-40B4-BE49-F238E27FC236}">
                <a16:creationId xmlns:a16="http://schemas.microsoft.com/office/drawing/2014/main" id="{F7704384-1AFD-B2C8-822A-9AD783DCE0AD}"/>
              </a:ext>
            </a:extLst>
          </p:cNvPr>
          <p:cNvSpPr txBox="1"/>
          <p:nvPr/>
        </p:nvSpPr>
        <p:spPr>
          <a:xfrm>
            <a:off x="243456" y="1536849"/>
            <a:ext cx="1004553" cy="523220"/>
          </a:xfrm>
          <a:prstGeom prst="rect">
            <a:avLst/>
          </a:prstGeom>
          <a:noFill/>
        </p:spPr>
        <p:txBody>
          <a:bodyPr wrap="square" rtlCol="0">
            <a:spAutoFit/>
          </a:bodyPr>
          <a:lstStyle/>
          <a:p>
            <a:r>
              <a:rPr lang="en-US" sz="2800" dirty="0"/>
              <a:t>NPN</a:t>
            </a:r>
          </a:p>
        </p:txBody>
      </p:sp>
      <p:sp>
        <p:nvSpPr>
          <p:cNvPr id="39" name="TextBox 38">
            <a:extLst>
              <a:ext uri="{FF2B5EF4-FFF2-40B4-BE49-F238E27FC236}">
                <a16:creationId xmlns:a16="http://schemas.microsoft.com/office/drawing/2014/main" id="{C0F182A7-575E-468B-D29C-7487395DB578}"/>
              </a:ext>
            </a:extLst>
          </p:cNvPr>
          <p:cNvSpPr txBox="1"/>
          <p:nvPr/>
        </p:nvSpPr>
        <p:spPr>
          <a:xfrm>
            <a:off x="108145" y="4217069"/>
            <a:ext cx="1582484" cy="954107"/>
          </a:xfrm>
          <a:prstGeom prst="rect">
            <a:avLst/>
          </a:prstGeom>
          <a:noFill/>
        </p:spPr>
        <p:txBody>
          <a:bodyPr wrap="square" rtlCol="0">
            <a:spAutoFit/>
          </a:bodyPr>
          <a:lstStyle/>
          <a:p>
            <a:r>
              <a:rPr lang="en-US" sz="2800" dirty="0"/>
              <a:t>N-CH</a:t>
            </a:r>
          </a:p>
          <a:p>
            <a:r>
              <a:rPr lang="en-US" sz="2800" dirty="0"/>
              <a:t>MOSFET</a:t>
            </a:r>
          </a:p>
        </p:txBody>
      </p:sp>
      <p:pic>
        <p:nvPicPr>
          <p:cNvPr id="6" name="Picture 5">
            <a:extLst>
              <a:ext uri="{FF2B5EF4-FFF2-40B4-BE49-F238E27FC236}">
                <a16:creationId xmlns:a16="http://schemas.microsoft.com/office/drawing/2014/main" id="{5D6EA3D9-81EE-DB67-5F83-466EBFE2FCDB}"/>
              </a:ext>
            </a:extLst>
          </p:cNvPr>
          <p:cNvPicPr>
            <a:picLocks noChangeAspect="1"/>
          </p:cNvPicPr>
          <p:nvPr/>
        </p:nvPicPr>
        <p:blipFill>
          <a:blip r:embed="rId5"/>
          <a:stretch>
            <a:fillRect/>
          </a:stretch>
        </p:blipFill>
        <p:spPr>
          <a:xfrm>
            <a:off x="8660055" y="3305357"/>
            <a:ext cx="2756077" cy="1706622"/>
          </a:xfrm>
          <a:prstGeom prst="rect">
            <a:avLst/>
          </a:prstGeom>
        </p:spPr>
      </p:pic>
    </p:spTree>
    <p:extLst>
      <p:ext uri="{BB962C8B-B14F-4D97-AF65-F5344CB8AC3E}">
        <p14:creationId xmlns:p14="http://schemas.microsoft.com/office/powerpoint/2010/main" val="34292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A99AD-F6F4-039B-8AAC-0A1BC35C3B9A}"/>
              </a:ext>
            </a:extLst>
          </p:cNvPr>
          <p:cNvPicPr>
            <a:picLocks noChangeAspect="1"/>
          </p:cNvPicPr>
          <p:nvPr/>
        </p:nvPicPr>
        <p:blipFill>
          <a:blip r:embed="rId2"/>
          <a:stretch>
            <a:fillRect/>
          </a:stretch>
        </p:blipFill>
        <p:spPr>
          <a:xfrm>
            <a:off x="4997003" y="42928"/>
            <a:ext cx="3306570" cy="2262389"/>
          </a:xfrm>
          <a:prstGeom prst="rect">
            <a:avLst/>
          </a:prstGeom>
        </p:spPr>
      </p:pic>
      <p:sp>
        <p:nvSpPr>
          <p:cNvPr id="2" name="Title 1">
            <a:extLst>
              <a:ext uri="{FF2B5EF4-FFF2-40B4-BE49-F238E27FC236}">
                <a16:creationId xmlns:a16="http://schemas.microsoft.com/office/drawing/2014/main" id="{5D8E1B0D-E74E-ECE0-1A6C-5AA867BBAD61}"/>
              </a:ext>
            </a:extLst>
          </p:cNvPr>
          <p:cNvSpPr>
            <a:spLocks noGrp="1"/>
          </p:cNvSpPr>
          <p:nvPr>
            <p:ph type="title"/>
          </p:nvPr>
        </p:nvSpPr>
        <p:spPr>
          <a:xfrm>
            <a:off x="117485" y="91107"/>
            <a:ext cx="4763259" cy="980465"/>
          </a:xfrm>
        </p:spPr>
        <p:txBody>
          <a:bodyPr>
            <a:normAutofit fontScale="90000"/>
          </a:bodyPr>
          <a:lstStyle/>
          <a:p>
            <a:r>
              <a:rPr lang="en-US" dirty="0"/>
              <a:t>Transistor regions:</a:t>
            </a:r>
            <a:br>
              <a:rPr lang="en-US" dirty="0"/>
            </a:br>
            <a:r>
              <a:rPr lang="en-US" dirty="0"/>
              <a:t>voltage &amp; current</a:t>
            </a:r>
          </a:p>
        </p:txBody>
      </p:sp>
      <p:pic>
        <p:nvPicPr>
          <p:cNvPr id="4" name="Picture 3">
            <a:extLst>
              <a:ext uri="{FF2B5EF4-FFF2-40B4-BE49-F238E27FC236}">
                <a16:creationId xmlns:a16="http://schemas.microsoft.com/office/drawing/2014/main" id="{F856321D-F8B9-E826-A163-0B78D3C3FDF3}"/>
              </a:ext>
            </a:extLst>
          </p:cNvPr>
          <p:cNvPicPr>
            <a:picLocks noChangeAspect="1"/>
          </p:cNvPicPr>
          <p:nvPr/>
        </p:nvPicPr>
        <p:blipFill>
          <a:blip r:embed="rId3"/>
          <a:stretch>
            <a:fillRect/>
          </a:stretch>
        </p:blipFill>
        <p:spPr>
          <a:xfrm>
            <a:off x="117485" y="2203814"/>
            <a:ext cx="5173059" cy="4358012"/>
          </a:xfrm>
          <a:prstGeom prst="rect">
            <a:avLst/>
          </a:prstGeom>
        </p:spPr>
      </p:pic>
      <p:pic>
        <p:nvPicPr>
          <p:cNvPr id="16" name="Picture 15">
            <a:extLst>
              <a:ext uri="{FF2B5EF4-FFF2-40B4-BE49-F238E27FC236}">
                <a16:creationId xmlns:a16="http://schemas.microsoft.com/office/drawing/2014/main" id="{D18DB66B-67FE-D0DC-DDAF-2B08E2132260}"/>
              </a:ext>
            </a:extLst>
          </p:cNvPr>
          <p:cNvPicPr>
            <a:picLocks noChangeAspect="1"/>
          </p:cNvPicPr>
          <p:nvPr/>
        </p:nvPicPr>
        <p:blipFill>
          <a:blip r:embed="rId4"/>
          <a:stretch>
            <a:fillRect/>
          </a:stretch>
        </p:blipFill>
        <p:spPr>
          <a:xfrm>
            <a:off x="6096000" y="2203815"/>
            <a:ext cx="5851237" cy="4358011"/>
          </a:xfrm>
          <a:prstGeom prst="rect">
            <a:avLst/>
          </a:prstGeom>
        </p:spPr>
      </p:pic>
      <p:pic>
        <p:nvPicPr>
          <p:cNvPr id="3" name="Picture 2">
            <a:extLst>
              <a:ext uri="{FF2B5EF4-FFF2-40B4-BE49-F238E27FC236}">
                <a16:creationId xmlns:a16="http://schemas.microsoft.com/office/drawing/2014/main" id="{0DF356D7-72E8-856B-5FE5-E9ED863CD085}"/>
              </a:ext>
            </a:extLst>
          </p:cNvPr>
          <p:cNvPicPr>
            <a:picLocks noChangeAspect="1"/>
          </p:cNvPicPr>
          <p:nvPr/>
        </p:nvPicPr>
        <p:blipFill>
          <a:blip r:embed="rId5"/>
          <a:stretch>
            <a:fillRect/>
          </a:stretch>
        </p:blipFill>
        <p:spPr>
          <a:xfrm>
            <a:off x="5473352" y="4794128"/>
            <a:ext cx="1673874" cy="1594457"/>
          </a:xfrm>
          <a:prstGeom prst="rect">
            <a:avLst/>
          </a:prstGeom>
        </p:spPr>
      </p:pic>
      <p:pic>
        <p:nvPicPr>
          <p:cNvPr id="6" name="Picture 5">
            <a:extLst>
              <a:ext uri="{FF2B5EF4-FFF2-40B4-BE49-F238E27FC236}">
                <a16:creationId xmlns:a16="http://schemas.microsoft.com/office/drawing/2014/main" id="{FBE61E98-4C14-CFCA-326F-F73CFF4BE9AE}"/>
              </a:ext>
            </a:extLst>
          </p:cNvPr>
          <p:cNvPicPr>
            <a:picLocks noChangeAspect="1"/>
          </p:cNvPicPr>
          <p:nvPr/>
        </p:nvPicPr>
        <p:blipFill>
          <a:blip r:embed="rId6"/>
          <a:stretch>
            <a:fillRect/>
          </a:stretch>
        </p:blipFill>
        <p:spPr>
          <a:xfrm>
            <a:off x="9119550" y="0"/>
            <a:ext cx="2827687" cy="2143144"/>
          </a:xfrm>
          <a:prstGeom prst="rect">
            <a:avLst/>
          </a:prstGeom>
        </p:spPr>
      </p:pic>
    </p:spTree>
    <p:extLst>
      <p:ext uri="{BB962C8B-B14F-4D97-AF65-F5344CB8AC3E}">
        <p14:creationId xmlns:p14="http://schemas.microsoft.com/office/powerpoint/2010/main" val="4025895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1B0D-E74E-ECE0-1A6C-5AA867BBAD61}"/>
              </a:ext>
            </a:extLst>
          </p:cNvPr>
          <p:cNvSpPr>
            <a:spLocks noGrp="1"/>
          </p:cNvSpPr>
          <p:nvPr>
            <p:ph type="title"/>
          </p:nvPr>
        </p:nvSpPr>
        <p:spPr>
          <a:xfrm>
            <a:off x="561110" y="253511"/>
            <a:ext cx="7894564" cy="389626"/>
          </a:xfrm>
        </p:spPr>
        <p:txBody>
          <a:bodyPr>
            <a:normAutofit fontScale="90000"/>
          </a:bodyPr>
          <a:lstStyle/>
          <a:p>
            <a:r>
              <a:rPr lang="en-US" dirty="0"/>
              <a:t>Transistor REGIONS: Current</a:t>
            </a:r>
          </a:p>
        </p:txBody>
      </p:sp>
      <p:grpSp>
        <p:nvGrpSpPr>
          <p:cNvPr id="18" name="Group 17">
            <a:extLst>
              <a:ext uri="{FF2B5EF4-FFF2-40B4-BE49-F238E27FC236}">
                <a16:creationId xmlns:a16="http://schemas.microsoft.com/office/drawing/2014/main" id="{6DC53333-C3B1-018E-DF33-5906C1AF5737}"/>
              </a:ext>
            </a:extLst>
          </p:cNvPr>
          <p:cNvGrpSpPr/>
          <p:nvPr/>
        </p:nvGrpSpPr>
        <p:grpSpPr>
          <a:xfrm>
            <a:off x="6096000" y="856961"/>
            <a:ext cx="5816797" cy="4823178"/>
            <a:chOff x="4537817" y="1256328"/>
            <a:chExt cx="3329650" cy="3282956"/>
          </a:xfrm>
        </p:grpSpPr>
        <p:pic>
          <p:nvPicPr>
            <p:cNvPr id="7" name="Picture 6">
              <a:extLst>
                <a:ext uri="{FF2B5EF4-FFF2-40B4-BE49-F238E27FC236}">
                  <a16:creationId xmlns:a16="http://schemas.microsoft.com/office/drawing/2014/main" id="{5F3BE86A-17D5-314F-DD65-D7F8E1A88B23}"/>
                </a:ext>
              </a:extLst>
            </p:cNvPr>
            <p:cNvPicPr>
              <a:picLocks noChangeAspect="1"/>
            </p:cNvPicPr>
            <p:nvPr/>
          </p:nvPicPr>
          <p:blipFill>
            <a:blip r:embed="rId2"/>
            <a:stretch>
              <a:fillRect/>
            </a:stretch>
          </p:blipFill>
          <p:spPr>
            <a:xfrm>
              <a:off x="4537817" y="2142945"/>
              <a:ext cx="3329650" cy="2396339"/>
            </a:xfrm>
            <a:prstGeom prst="rect">
              <a:avLst/>
            </a:prstGeom>
          </p:spPr>
        </p:pic>
        <p:sp>
          <p:nvSpPr>
            <p:cNvPr id="9" name="Left Brace 8">
              <a:extLst>
                <a:ext uri="{FF2B5EF4-FFF2-40B4-BE49-F238E27FC236}">
                  <a16:creationId xmlns:a16="http://schemas.microsoft.com/office/drawing/2014/main" id="{30068F04-F1CF-A54D-8F45-4FF16C869B5D}"/>
                </a:ext>
              </a:extLst>
            </p:cNvPr>
            <p:cNvSpPr/>
            <p:nvPr/>
          </p:nvSpPr>
          <p:spPr>
            <a:xfrm rot="5400000">
              <a:off x="6423587" y="1439174"/>
              <a:ext cx="299106" cy="954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C2B7CA1D-1BF9-E3F6-0AA6-CE05F4A05BCD}"/>
                </a:ext>
              </a:extLst>
            </p:cNvPr>
            <p:cNvSpPr/>
            <p:nvPr/>
          </p:nvSpPr>
          <p:spPr>
            <a:xfrm rot="5400000">
              <a:off x="5269904" y="1239773"/>
              <a:ext cx="299106" cy="135308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739403F-237F-32BF-E38E-17B5EDDD69AC}"/>
                </a:ext>
              </a:extLst>
            </p:cNvPr>
            <p:cNvCxnSpPr>
              <a:endCxn id="11" idx="0"/>
            </p:cNvCxnSpPr>
            <p:nvPr/>
          </p:nvCxnSpPr>
          <p:spPr>
            <a:xfrm flipV="1">
              <a:off x="6095999" y="2065868"/>
              <a:ext cx="0" cy="549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7933C86-46EB-676E-C1C2-F529B5F4FAE3}"/>
                </a:ext>
              </a:extLst>
            </p:cNvPr>
            <p:cNvCxnSpPr/>
            <p:nvPr/>
          </p:nvCxnSpPr>
          <p:spPr>
            <a:xfrm flipV="1">
              <a:off x="7050281" y="2065867"/>
              <a:ext cx="0" cy="54914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C1022D-DABE-8CA5-850A-988BB653B70C}"/>
                </a:ext>
              </a:extLst>
            </p:cNvPr>
            <p:cNvSpPr txBox="1"/>
            <p:nvPr/>
          </p:nvSpPr>
          <p:spPr>
            <a:xfrm rot="16200000">
              <a:off x="4423658" y="1519427"/>
              <a:ext cx="638514" cy="211413"/>
            </a:xfrm>
            <a:prstGeom prst="rect">
              <a:avLst/>
            </a:prstGeom>
            <a:noFill/>
          </p:spPr>
          <p:txBody>
            <a:bodyPr wrap="square" rtlCol="0">
              <a:spAutoFit/>
            </a:bodyPr>
            <a:lstStyle/>
            <a:p>
              <a:r>
                <a:rPr lang="en-US" dirty="0" err="1">
                  <a:solidFill>
                    <a:srgbClr val="FFFF00"/>
                  </a:solidFill>
                </a:rPr>
                <a:t>Vbe</a:t>
              </a:r>
              <a:r>
                <a:rPr lang="en-US" dirty="0">
                  <a:solidFill>
                    <a:srgbClr val="FFFF00"/>
                  </a:solidFill>
                </a:rPr>
                <a:t>(</a:t>
              </a:r>
              <a:r>
                <a:rPr lang="en-US" dirty="0" err="1">
                  <a:solidFill>
                    <a:srgbClr val="FFFF00"/>
                  </a:solidFill>
                </a:rPr>
                <a:t>th</a:t>
              </a:r>
              <a:r>
                <a:rPr lang="en-US" dirty="0">
                  <a:solidFill>
                    <a:srgbClr val="FFFF00"/>
                  </a:solidFill>
                </a:rPr>
                <a:t>)</a:t>
              </a:r>
            </a:p>
          </p:txBody>
        </p:sp>
        <p:sp>
          <p:nvSpPr>
            <p:cNvPr id="17" name="TextBox 16">
              <a:extLst>
                <a:ext uri="{FF2B5EF4-FFF2-40B4-BE49-F238E27FC236}">
                  <a16:creationId xmlns:a16="http://schemas.microsoft.com/office/drawing/2014/main" id="{219C0172-9C6C-7BC7-84DA-7B6F45C3E800}"/>
                </a:ext>
              </a:extLst>
            </p:cNvPr>
            <p:cNvSpPr txBox="1"/>
            <p:nvPr/>
          </p:nvSpPr>
          <p:spPr>
            <a:xfrm rot="16200000">
              <a:off x="5745163" y="1480616"/>
              <a:ext cx="659987" cy="211412"/>
            </a:xfrm>
            <a:prstGeom prst="rect">
              <a:avLst/>
            </a:prstGeom>
            <a:noFill/>
          </p:spPr>
          <p:txBody>
            <a:bodyPr wrap="none" rtlCol="0">
              <a:spAutoFit/>
            </a:bodyPr>
            <a:lstStyle/>
            <a:p>
              <a:r>
                <a:rPr lang="en-US" dirty="0" err="1">
                  <a:solidFill>
                    <a:srgbClr val="FFFF00"/>
                  </a:solidFill>
                </a:rPr>
                <a:t>Vbe</a:t>
              </a:r>
              <a:r>
                <a:rPr lang="en-US" dirty="0">
                  <a:solidFill>
                    <a:srgbClr val="FFFF00"/>
                  </a:solidFill>
                </a:rPr>
                <a:t>(sat)</a:t>
              </a:r>
            </a:p>
          </p:txBody>
        </p:sp>
      </p:grpSp>
      <p:pic>
        <p:nvPicPr>
          <p:cNvPr id="1026" name="Picture 2" descr="The Simpsons' to Stream in 4:3! In the Words of Homer Simpson, 'Woo Hoo!' |  IndieWire">
            <a:extLst>
              <a:ext uri="{FF2B5EF4-FFF2-40B4-BE49-F238E27FC236}">
                <a16:creationId xmlns:a16="http://schemas.microsoft.com/office/drawing/2014/main" id="{391F421A-D581-9B89-1418-A36AA2BFD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295" y="825611"/>
            <a:ext cx="940274" cy="7042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BBA615C-4DBD-275A-8787-F02272A85ED0}"/>
              </a:ext>
            </a:extLst>
          </p:cNvPr>
          <p:cNvPicPr>
            <a:picLocks noChangeAspect="1"/>
          </p:cNvPicPr>
          <p:nvPr/>
        </p:nvPicPr>
        <p:blipFill>
          <a:blip r:embed="rId4"/>
          <a:stretch>
            <a:fillRect/>
          </a:stretch>
        </p:blipFill>
        <p:spPr>
          <a:xfrm>
            <a:off x="9324304" y="804180"/>
            <a:ext cx="737444" cy="747365"/>
          </a:xfrm>
          <a:prstGeom prst="rect">
            <a:avLst/>
          </a:prstGeom>
        </p:spPr>
      </p:pic>
      <p:sp>
        <p:nvSpPr>
          <p:cNvPr id="30" name="TextBox 29">
            <a:extLst>
              <a:ext uri="{FF2B5EF4-FFF2-40B4-BE49-F238E27FC236}">
                <a16:creationId xmlns:a16="http://schemas.microsoft.com/office/drawing/2014/main" id="{5F1ED64D-C15A-A943-D3E7-9350A5DD0A81}"/>
              </a:ext>
            </a:extLst>
          </p:cNvPr>
          <p:cNvSpPr txBox="1"/>
          <p:nvPr/>
        </p:nvSpPr>
        <p:spPr>
          <a:xfrm>
            <a:off x="7182051" y="1897929"/>
            <a:ext cx="944489" cy="261610"/>
          </a:xfrm>
          <a:prstGeom prst="rect">
            <a:avLst/>
          </a:prstGeom>
          <a:noFill/>
        </p:spPr>
        <p:txBody>
          <a:bodyPr wrap="none" rtlCol="0">
            <a:spAutoFit/>
          </a:bodyPr>
          <a:lstStyle/>
          <a:p>
            <a:pPr algn="ctr"/>
            <a:r>
              <a:rPr lang="en-US" sz="1100" dirty="0">
                <a:solidFill>
                  <a:srgbClr val="FFFF00"/>
                </a:solidFill>
              </a:rPr>
              <a:t>Amplification</a:t>
            </a:r>
          </a:p>
        </p:txBody>
      </p:sp>
      <p:sp>
        <p:nvSpPr>
          <p:cNvPr id="31" name="TextBox 30">
            <a:extLst>
              <a:ext uri="{FF2B5EF4-FFF2-40B4-BE49-F238E27FC236}">
                <a16:creationId xmlns:a16="http://schemas.microsoft.com/office/drawing/2014/main" id="{224360B0-910D-5721-48E5-FB7B69051DEE}"/>
              </a:ext>
            </a:extLst>
          </p:cNvPr>
          <p:cNvSpPr txBox="1"/>
          <p:nvPr/>
        </p:nvSpPr>
        <p:spPr>
          <a:xfrm>
            <a:off x="9080816" y="1859643"/>
            <a:ext cx="1141659" cy="261610"/>
          </a:xfrm>
          <a:prstGeom prst="rect">
            <a:avLst/>
          </a:prstGeom>
          <a:noFill/>
        </p:spPr>
        <p:txBody>
          <a:bodyPr wrap="none" rtlCol="0">
            <a:spAutoFit/>
          </a:bodyPr>
          <a:lstStyle/>
          <a:p>
            <a:pPr algn="ctr"/>
            <a:r>
              <a:rPr lang="en-US" sz="1100" dirty="0">
                <a:solidFill>
                  <a:srgbClr val="FFFF00"/>
                </a:solidFill>
              </a:rPr>
              <a:t>No Amplification</a:t>
            </a:r>
          </a:p>
        </p:txBody>
      </p:sp>
      <p:grpSp>
        <p:nvGrpSpPr>
          <p:cNvPr id="37" name="Group 36">
            <a:extLst>
              <a:ext uri="{FF2B5EF4-FFF2-40B4-BE49-F238E27FC236}">
                <a16:creationId xmlns:a16="http://schemas.microsoft.com/office/drawing/2014/main" id="{D6F18FEC-9B07-AEEF-8E85-6E4706DABA58}"/>
              </a:ext>
            </a:extLst>
          </p:cNvPr>
          <p:cNvGrpSpPr/>
          <p:nvPr/>
        </p:nvGrpSpPr>
        <p:grpSpPr>
          <a:xfrm>
            <a:off x="685801" y="3919838"/>
            <a:ext cx="3719194" cy="1946305"/>
            <a:chOff x="792349" y="2455847"/>
            <a:chExt cx="3719194" cy="1946305"/>
          </a:xfrm>
        </p:grpSpPr>
        <p:sp>
          <p:nvSpPr>
            <p:cNvPr id="22" name="Rectangle 21">
              <a:extLst>
                <a:ext uri="{FF2B5EF4-FFF2-40B4-BE49-F238E27FC236}">
                  <a16:creationId xmlns:a16="http://schemas.microsoft.com/office/drawing/2014/main" id="{CE2CFB19-0F6B-0083-1412-C014D0815C86}"/>
                </a:ext>
              </a:extLst>
            </p:cNvPr>
            <p:cNvSpPr/>
            <p:nvPr/>
          </p:nvSpPr>
          <p:spPr>
            <a:xfrm>
              <a:off x="1975686" y="2455847"/>
              <a:ext cx="1596980" cy="8408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320E2435-40EE-7423-C9FC-99E8B3B44F06}"/>
                </a:ext>
              </a:extLst>
            </p:cNvPr>
            <p:cNvSpPr/>
            <p:nvPr/>
          </p:nvSpPr>
          <p:spPr>
            <a:xfrm>
              <a:off x="1228710" y="2865271"/>
              <a:ext cx="643943" cy="24469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56C35180-E2EF-FAC8-BACA-D7B4264A8943}"/>
                </a:ext>
              </a:extLst>
            </p:cNvPr>
            <p:cNvSpPr/>
            <p:nvPr/>
          </p:nvSpPr>
          <p:spPr>
            <a:xfrm rot="5400000">
              <a:off x="2297657" y="3423357"/>
              <a:ext cx="953038" cy="10045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6EF1C32-1E65-6F6B-C5D8-B645E97C3FAB}"/>
                </a:ext>
              </a:extLst>
            </p:cNvPr>
            <p:cNvSpPr txBox="1"/>
            <p:nvPr/>
          </p:nvSpPr>
          <p:spPr>
            <a:xfrm>
              <a:off x="792349" y="2455848"/>
              <a:ext cx="1183337" cy="430887"/>
            </a:xfrm>
            <a:prstGeom prst="rect">
              <a:avLst/>
            </a:prstGeom>
            <a:noFill/>
          </p:spPr>
          <p:txBody>
            <a:bodyPr wrap="none" rtlCol="0">
              <a:spAutoFit/>
            </a:bodyPr>
            <a:lstStyle/>
            <a:p>
              <a:pPr algn="ctr"/>
              <a:r>
                <a:rPr lang="en-US" sz="1100" dirty="0">
                  <a:solidFill>
                    <a:srgbClr val="FFFF00"/>
                  </a:solidFill>
                </a:rPr>
                <a:t>Feed Small</a:t>
              </a:r>
            </a:p>
            <a:p>
              <a:pPr algn="ctr"/>
              <a:r>
                <a:rPr lang="en-US" sz="1100" dirty="0">
                  <a:solidFill>
                    <a:srgbClr val="FFFF00"/>
                  </a:solidFill>
                </a:rPr>
                <a:t>Current into Base</a:t>
              </a:r>
            </a:p>
          </p:txBody>
        </p:sp>
        <p:sp>
          <p:nvSpPr>
            <p:cNvPr id="26" name="TextBox 25">
              <a:extLst>
                <a:ext uri="{FF2B5EF4-FFF2-40B4-BE49-F238E27FC236}">
                  <a16:creationId xmlns:a16="http://schemas.microsoft.com/office/drawing/2014/main" id="{C0550B64-EBEA-730C-55E4-962BD25F69F4}"/>
                </a:ext>
              </a:extLst>
            </p:cNvPr>
            <p:cNvSpPr txBox="1"/>
            <p:nvPr/>
          </p:nvSpPr>
          <p:spPr>
            <a:xfrm>
              <a:off x="3054176" y="3449114"/>
              <a:ext cx="1457367" cy="600164"/>
            </a:xfrm>
            <a:prstGeom prst="rect">
              <a:avLst/>
            </a:prstGeom>
            <a:noFill/>
          </p:spPr>
          <p:txBody>
            <a:bodyPr wrap="square" rtlCol="0">
              <a:spAutoFit/>
            </a:bodyPr>
            <a:lstStyle/>
            <a:p>
              <a:pPr algn="ctr"/>
              <a:r>
                <a:rPr lang="en-US" sz="1100" dirty="0">
                  <a:solidFill>
                    <a:srgbClr val="FFFF00"/>
                  </a:solidFill>
                </a:rPr>
                <a:t>Get a LARGE current between Collector and Emitter</a:t>
              </a:r>
            </a:p>
          </p:txBody>
        </p:sp>
        <p:pic>
          <p:nvPicPr>
            <p:cNvPr id="32" name="Picture 31">
              <a:extLst>
                <a:ext uri="{FF2B5EF4-FFF2-40B4-BE49-F238E27FC236}">
                  <a16:creationId xmlns:a16="http://schemas.microsoft.com/office/drawing/2014/main" id="{C00C56E0-25FE-37FA-6EA5-BE5C0A5F9F61}"/>
                </a:ext>
              </a:extLst>
            </p:cNvPr>
            <p:cNvPicPr>
              <a:picLocks noChangeAspect="1"/>
            </p:cNvPicPr>
            <p:nvPr/>
          </p:nvPicPr>
          <p:blipFill>
            <a:blip r:embed="rId5"/>
            <a:stretch>
              <a:fillRect/>
            </a:stretch>
          </p:blipFill>
          <p:spPr>
            <a:xfrm>
              <a:off x="2559911" y="2814327"/>
              <a:ext cx="427427" cy="427427"/>
            </a:xfrm>
            <a:prstGeom prst="rect">
              <a:avLst/>
            </a:prstGeom>
          </p:spPr>
        </p:pic>
        <p:sp>
          <p:nvSpPr>
            <p:cNvPr id="34" name="TextBox 33">
              <a:extLst>
                <a:ext uri="{FF2B5EF4-FFF2-40B4-BE49-F238E27FC236}">
                  <a16:creationId xmlns:a16="http://schemas.microsoft.com/office/drawing/2014/main" id="{B399AABC-93D9-2D0D-BB76-AB5604E013C6}"/>
                </a:ext>
              </a:extLst>
            </p:cNvPr>
            <p:cNvSpPr txBox="1"/>
            <p:nvPr/>
          </p:nvSpPr>
          <p:spPr>
            <a:xfrm>
              <a:off x="2225293" y="2504274"/>
              <a:ext cx="1347373" cy="307777"/>
            </a:xfrm>
            <a:prstGeom prst="rect">
              <a:avLst/>
            </a:prstGeom>
            <a:noFill/>
          </p:spPr>
          <p:txBody>
            <a:bodyPr wrap="square">
              <a:spAutoFit/>
            </a:bodyPr>
            <a:lstStyle/>
            <a:p>
              <a:r>
                <a:rPr lang="en-US" sz="1400" dirty="0"/>
                <a:t>TRANSISTOR</a:t>
              </a:r>
            </a:p>
          </p:txBody>
        </p:sp>
      </p:grpSp>
      <p:pic>
        <p:nvPicPr>
          <p:cNvPr id="36" name="Picture 35">
            <a:extLst>
              <a:ext uri="{FF2B5EF4-FFF2-40B4-BE49-F238E27FC236}">
                <a16:creationId xmlns:a16="http://schemas.microsoft.com/office/drawing/2014/main" id="{515459D2-61D3-E529-EC67-A1CE9E3D6083}"/>
              </a:ext>
            </a:extLst>
          </p:cNvPr>
          <p:cNvPicPr>
            <a:picLocks noChangeAspect="1"/>
          </p:cNvPicPr>
          <p:nvPr/>
        </p:nvPicPr>
        <p:blipFill>
          <a:blip r:embed="rId6"/>
          <a:stretch>
            <a:fillRect/>
          </a:stretch>
        </p:blipFill>
        <p:spPr>
          <a:xfrm>
            <a:off x="1869138" y="1687886"/>
            <a:ext cx="1601321" cy="1525346"/>
          </a:xfrm>
          <a:prstGeom prst="rect">
            <a:avLst/>
          </a:prstGeom>
        </p:spPr>
      </p:pic>
      <p:sp>
        <p:nvSpPr>
          <p:cNvPr id="4" name="TextBox 3">
            <a:extLst>
              <a:ext uri="{FF2B5EF4-FFF2-40B4-BE49-F238E27FC236}">
                <a16:creationId xmlns:a16="http://schemas.microsoft.com/office/drawing/2014/main" id="{8FD8D49D-4A4D-BD26-0580-CC993789EB11}"/>
              </a:ext>
            </a:extLst>
          </p:cNvPr>
          <p:cNvSpPr txBox="1"/>
          <p:nvPr/>
        </p:nvSpPr>
        <p:spPr>
          <a:xfrm>
            <a:off x="3384899" y="5668794"/>
            <a:ext cx="4011867" cy="1077218"/>
          </a:xfrm>
          <a:prstGeom prst="rect">
            <a:avLst/>
          </a:prstGeom>
          <a:noFill/>
        </p:spPr>
        <p:txBody>
          <a:bodyPr wrap="square">
            <a:spAutoFit/>
          </a:bodyPr>
          <a:lstStyle/>
          <a:p>
            <a:pPr lvl="1" algn="ctr"/>
            <a:r>
              <a:rPr lang="en-US" sz="1600" dirty="0"/>
              <a:t>There is “</a:t>
            </a:r>
            <a:r>
              <a:rPr lang="en-US" sz="1600" dirty="0" err="1"/>
              <a:t>Vbe</a:t>
            </a:r>
            <a:r>
              <a:rPr lang="en-US" sz="1600" dirty="0"/>
              <a:t>(</a:t>
            </a:r>
            <a:r>
              <a:rPr lang="en-US" sz="1600" dirty="0" err="1"/>
              <a:t>th</a:t>
            </a:r>
            <a:r>
              <a:rPr lang="en-US" sz="1600" dirty="0"/>
              <a:t>)” for BJT, which is the threshold voltage (actually current)  at which device </a:t>
            </a:r>
            <a:r>
              <a:rPr lang="en-US" sz="1600" dirty="0">
                <a:solidFill>
                  <a:srgbClr val="FFC000"/>
                </a:solidFill>
              </a:rPr>
              <a:t>starts</a:t>
            </a:r>
            <a:r>
              <a:rPr lang="en-US" sz="1600" dirty="0"/>
              <a:t> </a:t>
            </a:r>
            <a:r>
              <a:rPr lang="en-US" sz="1600" dirty="0">
                <a:solidFill>
                  <a:srgbClr val="FFC000"/>
                </a:solidFill>
              </a:rPr>
              <a:t>conducting. </a:t>
            </a:r>
            <a:r>
              <a:rPr lang="en-US" sz="1600" b="1" i="1" dirty="0">
                <a:effectLst>
                  <a:outerShdw blurRad="38100" dist="38100" dir="2700000" algn="tl">
                    <a:srgbClr val="000000">
                      <a:alpha val="43137"/>
                    </a:srgbClr>
                  </a:outerShdw>
                </a:effectLst>
              </a:rPr>
              <a:t>Not specified on data sheet!!</a:t>
            </a:r>
            <a:endParaRPr lang="en-US" sz="1600" dirty="0">
              <a:solidFill>
                <a:srgbClr val="FFC000"/>
              </a:solidFill>
            </a:endParaRPr>
          </a:p>
        </p:txBody>
      </p:sp>
      <p:cxnSp>
        <p:nvCxnSpPr>
          <p:cNvPr id="6" name="Straight Arrow Connector 5">
            <a:extLst>
              <a:ext uri="{FF2B5EF4-FFF2-40B4-BE49-F238E27FC236}">
                <a16:creationId xmlns:a16="http://schemas.microsoft.com/office/drawing/2014/main" id="{327EE3EB-3ED1-4DD5-CFBE-15778F135EF0}"/>
              </a:ext>
            </a:extLst>
          </p:cNvPr>
          <p:cNvCxnSpPr>
            <a:cxnSpLocks/>
          </p:cNvCxnSpPr>
          <p:nvPr/>
        </p:nvCxnSpPr>
        <p:spPr>
          <a:xfrm flipV="1">
            <a:off x="5381707" y="4573960"/>
            <a:ext cx="1072592" cy="1087034"/>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73FE27-E30F-CEB2-EE80-E3B6B0719591}"/>
              </a:ext>
            </a:extLst>
          </p:cNvPr>
          <p:cNvCxnSpPr>
            <a:cxnSpLocks/>
            <a:stCxn id="20" idx="0"/>
          </p:cNvCxnSpPr>
          <p:nvPr/>
        </p:nvCxnSpPr>
        <p:spPr>
          <a:xfrm flipH="1" flipV="1">
            <a:off x="8788391" y="2917886"/>
            <a:ext cx="606125" cy="2929119"/>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93D455-4331-16B4-D72A-D607C18EDB16}"/>
              </a:ext>
            </a:extLst>
          </p:cNvPr>
          <p:cNvSpPr txBox="1"/>
          <p:nvPr/>
        </p:nvSpPr>
        <p:spPr>
          <a:xfrm>
            <a:off x="7182051" y="5847005"/>
            <a:ext cx="4424930" cy="830997"/>
          </a:xfrm>
          <a:prstGeom prst="rect">
            <a:avLst/>
          </a:prstGeom>
          <a:noFill/>
        </p:spPr>
        <p:txBody>
          <a:bodyPr wrap="square">
            <a:spAutoFit/>
          </a:bodyPr>
          <a:lstStyle/>
          <a:p>
            <a:pPr lvl="1" algn="ctr"/>
            <a:r>
              <a:rPr lang="en-US" sz="1600" dirty="0"/>
              <a:t>There is </a:t>
            </a:r>
            <a:r>
              <a:rPr lang="en-US" sz="1600" dirty="0" err="1"/>
              <a:t>Vbe</a:t>
            </a:r>
            <a:r>
              <a:rPr lang="en-US" sz="1600" dirty="0"/>
              <a:t>(sat) for BJT, which is the maximum voltage at which collector current is constant. </a:t>
            </a:r>
            <a:endParaRPr lang="en-US" sz="1600" dirty="0">
              <a:solidFill>
                <a:srgbClr val="FFC000"/>
              </a:solidFill>
            </a:endParaRPr>
          </a:p>
        </p:txBody>
      </p:sp>
      <p:sp>
        <p:nvSpPr>
          <p:cNvPr id="3" name="TextBox 2">
            <a:extLst>
              <a:ext uri="{FF2B5EF4-FFF2-40B4-BE49-F238E27FC236}">
                <a16:creationId xmlns:a16="http://schemas.microsoft.com/office/drawing/2014/main" id="{EA7F3E8F-B575-69B4-DF5A-1E4302CBED7B}"/>
              </a:ext>
            </a:extLst>
          </p:cNvPr>
          <p:cNvSpPr txBox="1"/>
          <p:nvPr/>
        </p:nvSpPr>
        <p:spPr>
          <a:xfrm rot="16200000">
            <a:off x="7487564" y="3385582"/>
            <a:ext cx="1610361" cy="276999"/>
          </a:xfrm>
          <a:prstGeom prst="rect">
            <a:avLst/>
          </a:prstGeom>
          <a:noFill/>
        </p:spPr>
        <p:txBody>
          <a:bodyPr wrap="square">
            <a:spAutoFit/>
          </a:bodyPr>
          <a:lstStyle/>
          <a:p>
            <a:r>
              <a:rPr lang="en-US" sz="1200" dirty="0">
                <a:solidFill>
                  <a:schemeClr val="bg1"/>
                </a:solidFill>
              </a:rPr>
              <a:t>Beta is not constant</a:t>
            </a:r>
          </a:p>
        </p:txBody>
      </p:sp>
    </p:spTree>
    <p:extLst>
      <p:ext uri="{BB962C8B-B14F-4D97-AF65-F5344CB8AC3E}">
        <p14:creationId xmlns:p14="http://schemas.microsoft.com/office/powerpoint/2010/main" val="1526362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B5BBB-6450-3C60-4D4F-BCE03B0A2564}"/>
              </a:ext>
            </a:extLst>
          </p:cNvPr>
          <p:cNvSpPr>
            <a:spLocks noGrp="1"/>
          </p:cNvSpPr>
          <p:nvPr>
            <p:ph type="title"/>
          </p:nvPr>
        </p:nvSpPr>
        <p:spPr>
          <a:xfrm>
            <a:off x="921516" y="79319"/>
            <a:ext cx="10131425" cy="704045"/>
          </a:xfrm>
        </p:spPr>
        <p:txBody>
          <a:bodyPr/>
          <a:lstStyle/>
          <a:p>
            <a:r>
              <a:rPr lang="en-US" dirty="0"/>
              <a:t>Transistor REGIONS: voltage</a:t>
            </a:r>
          </a:p>
        </p:txBody>
      </p:sp>
      <p:cxnSp>
        <p:nvCxnSpPr>
          <p:cNvPr id="7" name="Straight Arrow Connector 6">
            <a:extLst>
              <a:ext uri="{FF2B5EF4-FFF2-40B4-BE49-F238E27FC236}">
                <a16:creationId xmlns:a16="http://schemas.microsoft.com/office/drawing/2014/main" id="{93189DF8-505D-E432-F7E2-D9F5C96B8ADD}"/>
              </a:ext>
            </a:extLst>
          </p:cNvPr>
          <p:cNvCxnSpPr/>
          <p:nvPr/>
        </p:nvCxnSpPr>
        <p:spPr>
          <a:xfrm flipV="1">
            <a:off x="1953491" y="1510145"/>
            <a:ext cx="0" cy="451658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99A2F315-1199-4FE6-0A10-03CE8ACB9194}"/>
              </a:ext>
            </a:extLst>
          </p:cNvPr>
          <p:cNvCxnSpPr/>
          <p:nvPr/>
        </p:nvCxnSpPr>
        <p:spPr>
          <a:xfrm>
            <a:off x="1953491" y="6026727"/>
            <a:ext cx="496108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5D343D75-9EDB-B1AC-291A-1C6A1C337E9E}"/>
              </a:ext>
            </a:extLst>
          </p:cNvPr>
          <p:cNvSpPr txBox="1"/>
          <p:nvPr/>
        </p:nvSpPr>
        <p:spPr>
          <a:xfrm>
            <a:off x="1766299" y="5975878"/>
            <a:ext cx="324304" cy="276539"/>
          </a:xfrm>
          <a:prstGeom prst="rect">
            <a:avLst/>
          </a:prstGeom>
          <a:noFill/>
        </p:spPr>
        <p:txBody>
          <a:bodyPr wrap="square" rtlCol="0">
            <a:spAutoFit/>
          </a:bodyPr>
          <a:lstStyle/>
          <a:p>
            <a:r>
              <a:rPr lang="en-US" sz="1200" dirty="0"/>
              <a:t>0</a:t>
            </a:r>
          </a:p>
        </p:txBody>
      </p:sp>
      <p:cxnSp>
        <p:nvCxnSpPr>
          <p:cNvPr id="12" name="Straight Connector 11">
            <a:extLst>
              <a:ext uri="{FF2B5EF4-FFF2-40B4-BE49-F238E27FC236}">
                <a16:creationId xmlns:a16="http://schemas.microsoft.com/office/drawing/2014/main" id="{3E7E48E8-041D-9D6A-D4DE-6A59B0416EC2}"/>
              </a:ext>
            </a:extLst>
          </p:cNvPr>
          <p:cNvCxnSpPr/>
          <p:nvPr/>
        </p:nvCxnSpPr>
        <p:spPr>
          <a:xfrm>
            <a:off x="3052482" y="1612590"/>
            <a:ext cx="0" cy="441413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7D445F-F3EE-ED2C-AE2F-89DB1D158018}"/>
              </a:ext>
            </a:extLst>
          </p:cNvPr>
          <p:cNvCxnSpPr/>
          <p:nvPr/>
        </p:nvCxnSpPr>
        <p:spPr>
          <a:xfrm>
            <a:off x="4434034" y="1612590"/>
            <a:ext cx="0" cy="441413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EC23C1-00D1-6769-53A6-224D06E30EA0}"/>
              </a:ext>
            </a:extLst>
          </p:cNvPr>
          <p:cNvSpPr txBox="1"/>
          <p:nvPr/>
        </p:nvSpPr>
        <p:spPr>
          <a:xfrm>
            <a:off x="1523012" y="1209398"/>
            <a:ext cx="956555" cy="276539"/>
          </a:xfrm>
          <a:prstGeom prst="rect">
            <a:avLst/>
          </a:prstGeom>
          <a:noFill/>
        </p:spPr>
        <p:txBody>
          <a:bodyPr wrap="square" rtlCol="0">
            <a:spAutoFit/>
          </a:bodyPr>
          <a:lstStyle/>
          <a:p>
            <a:r>
              <a:rPr lang="en-US" sz="1200" dirty="0" err="1"/>
              <a:t>Vce</a:t>
            </a:r>
            <a:r>
              <a:rPr lang="en-US" sz="1200" dirty="0"/>
              <a:t>=</a:t>
            </a:r>
            <a:r>
              <a:rPr lang="en-US" sz="1200" dirty="0" err="1"/>
              <a:t>Vout</a:t>
            </a:r>
            <a:endParaRPr lang="en-US" sz="1200" dirty="0"/>
          </a:p>
        </p:txBody>
      </p:sp>
      <p:pic>
        <p:nvPicPr>
          <p:cNvPr id="28" name="Picture 27">
            <a:extLst>
              <a:ext uri="{FF2B5EF4-FFF2-40B4-BE49-F238E27FC236}">
                <a16:creationId xmlns:a16="http://schemas.microsoft.com/office/drawing/2014/main" id="{BF751003-2B70-B1E3-18EE-EDDB85471609}"/>
              </a:ext>
            </a:extLst>
          </p:cNvPr>
          <p:cNvPicPr>
            <a:picLocks noChangeAspect="1"/>
          </p:cNvPicPr>
          <p:nvPr/>
        </p:nvPicPr>
        <p:blipFill>
          <a:blip r:embed="rId2"/>
          <a:stretch>
            <a:fillRect/>
          </a:stretch>
        </p:blipFill>
        <p:spPr>
          <a:xfrm>
            <a:off x="7655268" y="2049364"/>
            <a:ext cx="2838846" cy="2772162"/>
          </a:xfrm>
          <a:prstGeom prst="rect">
            <a:avLst/>
          </a:prstGeom>
        </p:spPr>
      </p:pic>
      <p:sp>
        <p:nvSpPr>
          <p:cNvPr id="31" name="Arc 30">
            <a:extLst>
              <a:ext uri="{FF2B5EF4-FFF2-40B4-BE49-F238E27FC236}">
                <a16:creationId xmlns:a16="http://schemas.microsoft.com/office/drawing/2014/main" id="{F7A6C654-AEB7-7AAE-300B-F7471561FF6B}"/>
              </a:ext>
            </a:extLst>
          </p:cNvPr>
          <p:cNvSpPr/>
          <p:nvPr/>
        </p:nvSpPr>
        <p:spPr>
          <a:xfrm rot="3080408">
            <a:off x="8766887" y="3076078"/>
            <a:ext cx="1573876" cy="1463040"/>
          </a:xfrm>
          <a:prstGeom prst="arc">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1760CDA3-1EC8-0A1F-3325-32D11BE612FB}"/>
              </a:ext>
            </a:extLst>
          </p:cNvPr>
          <p:cNvSpPr/>
          <p:nvPr/>
        </p:nvSpPr>
        <p:spPr>
          <a:xfrm rot="12236274">
            <a:off x="8985015" y="3455213"/>
            <a:ext cx="1089838" cy="1037728"/>
          </a:xfrm>
          <a:prstGeom prst="arc">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F4BD4EA1-BEC6-6E27-0614-8FA9C348ABDD}"/>
              </a:ext>
            </a:extLst>
          </p:cNvPr>
          <p:cNvSpPr txBox="1"/>
          <p:nvPr/>
        </p:nvSpPr>
        <p:spPr>
          <a:xfrm>
            <a:off x="1523012" y="2154465"/>
            <a:ext cx="486573" cy="276539"/>
          </a:xfrm>
          <a:prstGeom prst="rect">
            <a:avLst/>
          </a:prstGeom>
          <a:noFill/>
        </p:spPr>
        <p:txBody>
          <a:bodyPr wrap="square" rtlCol="0">
            <a:spAutoFit/>
          </a:bodyPr>
          <a:lstStyle/>
          <a:p>
            <a:r>
              <a:rPr lang="en-US" sz="1200" dirty="0" err="1"/>
              <a:t>Vcc</a:t>
            </a:r>
            <a:endParaRPr lang="en-US" sz="1200" dirty="0"/>
          </a:p>
        </p:txBody>
      </p:sp>
      <p:sp>
        <p:nvSpPr>
          <p:cNvPr id="34" name="TextBox 33">
            <a:extLst>
              <a:ext uri="{FF2B5EF4-FFF2-40B4-BE49-F238E27FC236}">
                <a16:creationId xmlns:a16="http://schemas.microsoft.com/office/drawing/2014/main" id="{0CDFCBCF-DBF7-278D-0B9D-C4F08CA66116}"/>
              </a:ext>
            </a:extLst>
          </p:cNvPr>
          <p:cNvSpPr txBox="1"/>
          <p:nvPr/>
        </p:nvSpPr>
        <p:spPr>
          <a:xfrm>
            <a:off x="2734729" y="6021470"/>
            <a:ext cx="804240" cy="276539"/>
          </a:xfrm>
          <a:prstGeom prst="rect">
            <a:avLst/>
          </a:prstGeom>
          <a:noFill/>
        </p:spPr>
        <p:txBody>
          <a:bodyPr wrap="square" rtlCol="0">
            <a:spAutoFit/>
          </a:bodyPr>
          <a:lstStyle/>
          <a:p>
            <a:r>
              <a:rPr lang="en-US" sz="1200" dirty="0" err="1"/>
              <a:t>Vbe</a:t>
            </a:r>
            <a:r>
              <a:rPr lang="en-US" sz="1200" dirty="0"/>
              <a:t>(</a:t>
            </a:r>
            <a:r>
              <a:rPr lang="en-US" sz="1200" dirty="0" err="1"/>
              <a:t>th</a:t>
            </a:r>
            <a:r>
              <a:rPr lang="en-US" sz="1200" dirty="0"/>
              <a:t>)</a:t>
            </a:r>
          </a:p>
        </p:txBody>
      </p:sp>
      <p:cxnSp>
        <p:nvCxnSpPr>
          <p:cNvPr id="36" name="Straight Connector 35">
            <a:extLst>
              <a:ext uri="{FF2B5EF4-FFF2-40B4-BE49-F238E27FC236}">
                <a16:creationId xmlns:a16="http://schemas.microsoft.com/office/drawing/2014/main" id="{AC4A00E6-4760-47D2-4B11-FC087FF3D559}"/>
              </a:ext>
            </a:extLst>
          </p:cNvPr>
          <p:cNvCxnSpPr>
            <a:cxnSpLocks/>
          </p:cNvCxnSpPr>
          <p:nvPr/>
        </p:nvCxnSpPr>
        <p:spPr>
          <a:xfrm>
            <a:off x="1953491" y="2331287"/>
            <a:ext cx="1127144" cy="0"/>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FB681F58-4465-FB72-96F6-3F09CC4E7EEE}"/>
              </a:ext>
            </a:extLst>
          </p:cNvPr>
          <p:cNvSpPr/>
          <p:nvPr/>
        </p:nvSpPr>
        <p:spPr>
          <a:xfrm>
            <a:off x="3063240" y="2317358"/>
            <a:ext cx="1383030" cy="3399421"/>
          </a:xfrm>
          <a:custGeom>
            <a:avLst/>
            <a:gdLst>
              <a:gd name="connsiteX0" fmla="*/ 0 w 1383030"/>
              <a:gd name="connsiteY0" fmla="*/ 2932 h 3399421"/>
              <a:gd name="connsiteX1" fmla="*/ 228600 w 1383030"/>
              <a:gd name="connsiteY1" fmla="*/ 185812 h 3399421"/>
              <a:gd name="connsiteX2" fmla="*/ 445770 w 1383030"/>
              <a:gd name="connsiteY2" fmla="*/ 1191652 h 3399421"/>
              <a:gd name="connsiteX3" fmla="*/ 1028700 w 1383030"/>
              <a:gd name="connsiteY3" fmla="*/ 3043312 h 3399421"/>
              <a:gd name="connsiteX4" fmla="*/ 1383030 w 1383030"/>
              <a:gd name="connsiteY4" fmla="*/ 3397642 h 3399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30" h="3399421">
                <a:moveTo>
                  <a:pt x="0" y="2932"/>
                </a:moveTo>
                <a:cubicBezTo>
                  <a:pt x="77152" y="-4688"/>
                  <a:pt x="154305" y="-12308"/>
                  <a:pt x="228600" y="185812"/>
                </a:cubicBezTo>
                <a:cubicBezTo>
                  <a:pt x="302895" y="383932"/>
                  <a:pt x="312420" y="715402"/>
                  <a:pt x="445770" y="1191652"/>
                </a:cubicBezTo>
                <a:cubicBezTo>
                  <a:pt x="579120" y="1667902"/>
                  <a:pt x="872490" y="2675647"/>
                  <a:pt x="1028700" y="3043312"/>
                </a:cubicBezTo>
                <a:cubicBezTo>
                  <a:pt x="1184910" y="3410977"/>
                  <a:pt x="1283970" y="3404309"/>
                  <a:pt x="1383030" y="3397642"/>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8558C7C-D3E8-FD80-3873-EB89DA2AD24C}"/>
              </a:ext>
            </a:extLst>
          </p:cNvPr>
          <p:cNvCxnSpPr>
            <a:cxnSpLocks/>
            <a:endCxn id="46" idx="4"/>
          </p:cNvCxnSpPr>
          <p:nvPr/>
        </p:nvCxnSpPr>
        <p:spPr>
          <a:xfrm flipH="1" flipV="1">
            <a:off x="4446270" y="5715000"/>
            <a:ext cx="385784" cy="22021"/>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65F8304-2F75-BC1B-1DF6-D1CD6A7B6162}"/>
              </a:ext>
            </a:extLst>
          </p:cNvPr>
          <p:cNvSpPr txBox="1"/>
          <p:nvPr/>
        </p:nvSpPr>
        <p:spPr>
          <a:xfrm>
            <a:off x="2152502" y="1757219"/>
            <a:ext cx="684867" cy="523220"/>
          </a:xfrm>
          <a:prstGeom prst="rect">
            <a:avLst/>
          </a:prstGeom>
          <a:noFill/>
        </p:spPr>
        <p:txBody>
          <a:bodyPr wrap="none" rtlCol="0">
            <a:spAutoFit/>
          </a:bodyPr>
          <a:lstStyle/>
          <a:p>
            <a:r>
              <a:rPr lang="en-US" sz="1400" dirty="0"/>
              <a:t>Cutoff</a:t>
            </a:r>
          </a:p>
          <a:p>
            <a:r>
              <a:rPr lang="en-US" sz="1400" dirty="0"/>
              <a:t>Region</a:t>
            </a:r>
          </a:p>
        </p:txBody>
      </p:sp>
      <p:sp>
        <p:nvSpPr>
          <p:cNvPr id="56" name="TextBox 55">
            <a:extLst>
              <a:ext uri="{FF2B5EF4-FFF2-40B4-BE49-F238E27FC236}">
                <a16:creationId xmlns:a16="http://schemas.microsoft.com/office/drawing/2014/main" id="{662FB900-643B-18CA-B115-52034FD4770E}"/>
              </a:ext>
            </a:extLst>
          </p:cNvPr>
          <p:cNvSpPr txBox="1"/>
          <p:nvPr/>
        </p:nvSpPr>
        <p:spPr>
          <a:xfrm>
            <a:off x="3168904" y="1861557"/>
            <a:ext cx="1176861" cy="307777"/>
          </a:xfrm>
          <a:prstGeom prst="rect">
            <a:avLst/>
          </a:prstGeom>
          <a:noFill/>
        </p:spPr>
        <p:txBody>
          <a:bodyPr wrap="none" rtlCol="0">
            <a:spAutoFit/>
          </a:bodyPr>
          <a:lstStyle/>
          <a:p>
            <a:r>
              <a:rPr lang="en-US" sz="1400" dirty="0"/>
              <a:t>Active Region</a:t>
            </a:r>
          </a:p>
        </p:txBody>
      </p:sp>
      <p:pic>
        <p:nvPicPr>
          <p:cNvPr id="57" name="Picture 2" descr="The Simpsons' to Stream in 4:3! In the Words of Homer Simpson, 'Woo Hoo!' |  IndieWire">
            <a:extLst>
              <a:ext uri="{FF2B5EF4-FFF2-40B4-BE49-F238E27FC236}">
                <a16:creationId xmlns:a16="http://schemas.microsoft.com/office/drawing/2014/main" id="{00A56796-807A-5466-155C-0D43DB058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612" y="1009235"/>
            <a:ext cx="940274" cy="7042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FEE3A12-DCFA-6DF4-913F-1661646F1E87}"/>
              </a:ext>
            </a:extLst>
          </p:cNvPr>
          <p:cNvPicPr>
            <a:picLocks noChangeAspect="1"/>
          </p:cNvPicPr>
          <p:nvPr/>
        </p:nvPicPr>
        <p:blipFill>
          <a:blip r:embed="rId4"/>
          <a:stretch>
            <a:fillRect/>
          </a:stretch>
        </p:blipFill>
        <p:spPr>
          <a:xfrm>
            <a:off x="4701308" y="966168"/>
            <a:ext cx="747865" cy="757926"/>
          </a:xfrm>
          <a:prstGeom prst="rect">
            <a:avLst/>
          </a:prstGeom>
        </p:spPr>
      </p:pic>
      <p:cxnSp>
        <p:nvCxnSpPr>
          <p:cNvPr id="60" name="Straight Arrow Connector 59">
            <a:extLst>
              <a:ext uri="{FF2B5EF4-FFF2-40B4-BE49-F238E27FC236}">
                <a16:creationId xmlns:a16="http://schemas.microsoft.com/office/drawing/2014/main" id="{8F1E8E35-5E06-C92F-8446-4B018C66B210}"/>
              </a:ext>
            </a:extLst>
          </p:cNvPr>
          <p:cNvCxnSpPr/>
          <p:nvPr/>
        </p:nvCxnSpPr>
        <p:spPr>
          <a:xfrm>
            <a:off x="3538969" y="2674620"/>
            <a:ext cx="621551" cy="2251710"/>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A0307651-F8A6-227C-5F5C-5E70AC8EEDF1}"/>
              </a:ext>
            </a:extLst>
          </p:cNvPr>
          <p:cNvCxnSpPr>
            <a:cxnSpLocks/>
          </p:cNvCxnSpPr>
          <p:nvPr/>
        </p:nvCxnSpPr>
        <p:spPr>
          <a:xfrm flipH="1" flipV="1">
            <a:off x="4175077" y="2654378"/>
            <a:ext cx="68954" cy="2282073"/>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10DC6B36-3FD0-AA4C-78C0-6E227A7D118E}"/>
              </a:ext>
            </a:extLst>
          </p:cNvPr>
          <p:cNvCxnSpPr/>
          <p:nvPr/>
        </p:nvCxnSpPr>
        <p:spPr>
          <a:xfrm>
            <a:off x="3518904" y="2553564"/>
            <a:ext cx="668976" cy="0"/>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A3E68E0A-73BC-14E2-69C2-312AC23556C8}"/>
              </a:ext>
            </a:extLst>
          </p:cNvPr>
          <p:cNvSpPr txBox="1"/>
          <p:nvPr/>
        </p:nvSpPr>
        <p:spPr>
          <a:xfrm>
            <a:off x="3587627" y="2536120"/>
            <a:ext cx="580327" cy="276999"/>
          </a:xfrm>
          <a:prstGeom prst="rect">
            <a:avLst/>
          </a:prstGeom>
          <a:noFill/>
        </p:spPr>
        <p:txBody>
          <a:bodyPr wrap="square" rtlCol="0">
            <a:spAutoFit/>
          </a:bodyPr>
          <a:lstStyle/>
          <a:p>
            <a:r>
              <a:rPr lang="en-US" sz="1200" dirty="0"/>
              <a:t>small</a:t>
            </a:r>
          </a:p>
        </p:txBody>
      </p:sp>
      <p:sp>
        <p:nvSpPr>
          <p:cNvPr id="67" name="TextBox 66">
            <a:extLst>
              <a:ext uri="{FF2B5EF4-FFF2-40B4-BE49-F238E27FC236}">
                <a16:creationId xmlns:a16="http://schemas.microsoft.com/office/drawing/2014/main" id="{DD73D795-8FF8-3FBB-4919-881EBA8BF42C}"/>
              </a:ext>
            </a:extLst>
          </p:cNvPr>
          <p:cNvSpPr txBox="1"/>
          <p:nvPr/>
        </p:nvSpPr>
        <p:spPr>
          <a:xfrm rot="16200000">
            <a:off x="3793693" y="3430706"/>
            <a:ext cx="580327" cy="276999"/>
          </a:xfrm>
          <a:prstGeom prst="rect">
            <a:avLst/>
          </a:prstGeom>
          <a:noFill/>
        </p:spPr>
        <p:txBody>
          <a:bodyPr wrap="square" rtlCol="0">
            <a:spAutoFit/>
          </a:bodyPr>
          <a:lstStyle/>
          <a:p>
            <a:r>
              <a:rPr lang="en-US" sz="1200" dirty="0"/>
              <a:t>large</a:t>
            </a:r>
          </a:p>
        </p:txBody>
      </p:sp>
      <p:sp>
        <p:nvSpPr>
          <p:cNvPr id="68" name="TextBox 67">
            <a:extLst>
              <a:ext uri="{FF2B5EF4-FFF2-40B4-BE49-F238E27FC236}">
                <a16:creationId xmlns:a16="http://schemas.microsoft.com/office/drawing/2014/main" id="{54D42D51-FA2F-F583-8127-144C40BB1371}"/>
              </a:ext>
            </a:extLst>
          </p:cNvPr>
          <p:cNvSpPr txBox="1"/>
          <p:nvPr/>
        </p:nvSpPr>
        <p:spPr>
          <a:xfrm>
            <a:off x="4102524" y="6035216"/>
            <a:ext cx="804240" cy="276539"/>
          </a:xfrm>
          <a:prstGeom prst="rect">
            <a:avLst/>
          </a:prstGeom>
          <a:noFill/>
        </p:spPr>
        <p:txBody>
          <a:bodyPr wrap="square" rtlCol="0">
            <a:spAutoFit/>
          </a:bodyPr>
          <a:lstStyle/>
          <a:p>
            <a:r>
              <a:rPr lang="en-US" sz="1200" dirty="0" err="1"/>
              <a:t>Vbe</a:t>
            </a:r>
            <a:r>
              <a:rPr lang="en-US" sz="1200" dirty="0"/>
              <a:t>(sat)</a:t>
            </a:r>
          </a:p>
        </p:txBody>
      </p:sp>
      <p:cxnSp>
        <p:nvCxnSpPr>
          <p:cNvPr id="69" name="Straight Connector 68">
            <a:extLst>
              <a:ext uri="{FF2B5EF4-FFF2-40B4-BE49-F238E27FC236}">
                <a16:creationId xmlns:a16="http://schemas.microsoft.com/office/drawing/2014/main" id="{08567BF4-A5B2-59DA-AD49-6D760CCC114C}"/>
              </a:ext>
            </a:extLst>
          </p:cNvPr>
          <p:cNvCxnSpPr>
            <a:cxnSpLocks/>
          </p:cNvCxnSpPr>
          <p:nvPr/>
        </p:nvCxnSpPr>
        <p:spPr>
          <a:xfrm flipH="1">
            <a:off x="1967797" y="5704439"/>
            <a:ext cx="3819985" cy="3158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12D2FAA-DAAC-EDDA-0576-2EA67F54614E}"/>
              </a:ext>
            </a:extLst>
          </p:cNvPr>
          <p:cNvSpPr txBox="1"/>
          <p:nvPr/>
        </p:nvSpPr>
        <p:spPr>
          <a:xfrm>
            <a:off x="1091378" y="5587740"/>
            <a:ext cx="876420" cy="276999"/>
          </a:xfrm>
          <a:prstGeom prst="rect">
            <a:avLst/>
          </a:prstGeom>
          <a:noFill/>
        </p:spPr>
        <p:txBody>
          <a:bodyPr wrap="square" rtlCol="0">
            <a:spAutoFit/>
          </a:bodyPr>
          <a:lstStyle/>
          <a:p>
            <a:r>
              <a:rPr lang="en-US" sz="1200" dirty="0" err="1"/>
              <a:t>Vce</a:t>
            </a:r>
            <a:r>
              <a:rPr lang="en-US" sz="1200" dirty="0"/>
              <a:t>(cutoff)</a:t>
            </a:r>
          </a:p>
        </p:txBody>
      </p:sp>
      <p:sp>
        <p:nvSpPr>
          <p:cNvPr id="73" name="TextBox 72">
            <a:extLst>
              <a:ext uri="{FF2B5EF4-FFF2-40B4-BE49-F238E27FC236}">
                <a16:creationId xmlns:a16="http://schemas.microsoft.com/office/drawing/2014/main" id="{A223DFD6-845A-0A57-7816-C06A6526529B}"/>
              </a:ext>
            </a:extLst>
          </p:cNvPr>
          <p:cNvSpPr txBox="1"/>
          <p:nvPr/>
        </p:nvSpPr>
        <p:spPr>
          <a:xfrm>
            <a:off x="4504644" y="1840528"/>
            <a:ext cx="1482585" cy="307777"/>
          </a:xfrm>
          <a:prstGeom prst="rect">
            <a:avLst/>
          </a:prstGeom>
          <a:noFill/>
        </p:spPr>
        <p:txBody>
          <a:bodyPr wrap="none" rtlCol="0">
            <a:spAutoFit/>
          </a:bodyPr>
          <a:lstStyle/>
          <a:p>
            <a:r>
              <a:rPr lang="en-US" sz="1400" dirty="0"/>
              <a:t>Saturation Region</a:t>
            </a:r>
          </a:p>
        </p:txBody>
      </p:sp>
      <p:sp>
        <p:nvSpPr>
          <p:cNvPr id="4" name="TextBox 3">
            <a:extLst>
              <a:ext uri="{FF2B5EF4-FFF2-40B4-BE49-F238E27FC236}">
                <a16:creationId xmlns:a16="http://schemas.microsoft.com/office/drawing/2014/main" id="{2093B095-6764-D2C5-5D0E-DD53AAE8FA97}"/>
              </a:ext>
            </a:extLst>
          </p:cNvPr>
          <p:cNvSpPr txBox="1"/>
          <p:nvPr/>
        </p:nvSpPr>
        <p:spPr>
          <a:xfrm>
            <a:off x="6851028" y="5864739"/>
            <a:ext cx="804240" cy="276539"/>
          </a:xfrm>
          <a:prstGeom prst="rect">
            <a:avLst/>
          </a:prstGeom>
          <a:noFill/>
        </p:spPr>
        <p:txBody>
          <a:bodyPr wrap="square" rtlCol="0">
            <a:spAutoFit/>
          </a:bodyPr>
          <a:lstStyle/>
          <a:p>
            <a:r>
              <a:rPr lang="en-US" sz="1200" dirty="0" err="1"/>
              <a:t>Vbe</a:t>
            </a:r>
            <a:endParaRPr lang="en-US" sz="1200" dirty="0"/>
          </a:p>
        </p:txBody>
      </p:sp>
    </p:spTree>
    <p:extLst>
      <p:ext uri="{BB962C8B-B14F-4D97-AF65-F5344CB8AC3E}">
        <p14:creationId xmlns:p14="http://schemas.microsoft.com/office/powerpoint/2010/main" val="558391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73A77-BABE-7E52-8BE3-316589654CD3}"/>
              </a:ext>
            </a:extLst>
          </p:cNvPr>
          <p:cNvPicPr>
            <a:picLocks noChangeAspect="1"/>
          </p:cNvPicPr>
          <p:nvPr/>
        </p:nvPicPr>
        <p:blipFill>
          <a:blip r:embed="rId2"/>
          <a:stretch>
            <a:fillRect/>
          </a:stretch>
        </p:blipFill>
        <p:spPr>
          <a:xfrm>
            <a:off x="8102393" y="304080"/>
            <a:ext cx="4089607" cy="3489299"/>
          </a:xfrm>
          <a:prstGeom prst="rect">
            <a:avLst/>
          </a:prstGeom>
        </p:spPr>
      </p:pic>
      <p:pic>
        <p:nvPicPr>
          <p:cNvPr id="13" name="Picture 12">
            <a:extLst>
              <a:ext uri="{FF2B5EF4-FFF2-40B4-BE49-F238E27FC236}">
                <a16:creationId xmlns:a16="http://schemas.microsoft.com/office/drawing/2014/main" id="{ABF581E4-E29D-996B-B4F3-0498E9827977}"/>
              </a:ext>
            </a:extLst>
          </p:cNvPr>
          <p:cNvPicPr>
            <a:picLocks noChangeAspect="1"/>
          </p:cNvPicPr>
          <p:nvPr/>
        </p:nvPicPr>
        <p:blipFill>
          <a:blip r:embed="rId3"/>
          <a:stretch>
            <a:fillRect/>
          </a:stretch>
        </p:blipFill>
        <p:spPr>
          <a:xfrm>
            <a:off x="3879185" y="26521"/>
            <a:ext cx="4192387" cy="3566086"/>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27707" y="9644"/>
            <a:ext cx="10131425" cy="785116"/>
          </a:xfrm>
          <a:effectLst/>
        </p:spPr>
        <p:txBody>
          <a:bodyPr vert="horz" lIns="91440" tIns="45720" rIns="91440" bIns="45720" rtlCol="0" anchor="ctr">
            <a:normAutofit/>
          </a:bodyPr>
          <a:lstStyle/>
          <a:p>
            <a:r>
              <a:rPr lang="en-US" b="1" dirty="0">
                <a:solidFill>
                  <a:srgbClr val="00B0F0"/>
                </a:solidFill>
              </a:rPr>
              <a:t>NPN Plots</a:t>
            </a:r>
          </a:p>
        </p:txBody>
      </p:sp>
      <p:pic>
        <p:nvPicPr>
          <p:cNvPr id="7" name="Picture 6">
            <a:extLst>
              <a:ext uri="{FF2B5EF4-FFF2-40B4-BE49-F238E27FC236}">
                <a16:creationId xmlns:a16="http://schemas.microsoft.com/office/drawing/2014/main" id="{8A2A5D5E-AE8C-A935-7163-17516DC102F6}"/>
              </a:ext>
            </a:extLst>
          </p:cNvPr>
          <p:cNvPicPr>
            <a:picLocks noChangeAspect="1"/>
          </p:cNvPicPr>
          <p:nvPr/>
        </p:nvPicPr>
        <p:blipFill>
          <a:blip r:embed="rId4"/>
          <a:stretch>
            <a:fillRect/>
          </a:stretch>
        </p:blipFill>
        <p:spPr>
          <a:xfrm>
            <a:off x="0" y="859962"/>
            <a:ext cx="4198778" cy="3566086"/>
          </a:xfrm>
          <a:prstGeom prst="rect">
            <a:avLst/>
          </a:prstGeom>
        </p:spPr>
      </p:pic>
      <p:pic>
        <p:nvPicPr>
          <p:cNvPr id="9" name="Picture 8">
            <a:extLst>
              <a:ext uri="{FF2B5EF4-FFF2-40B4-BE49-F238E27FC236}">
                <a16:creationId xmlns:a16="http://schemas.microsoft.com/office/drawing/2014/main" id="{47C3816E-FC7D-EF2F-D9C9-0F2B9A08E0C7}"/>
              </a:ext>
            </a:extLst>
          </p:cNvPr>
          <p:cNvPicPr>
            <a:picLocks noChangeAspect="1"/>
          </p:cNvPicPr>
          <p:nvPr/>
        </p:nvPicPr>
        <p:blipFill>
          <a:blip r:embed="rId5"/>
          <a:stretch>
            <a:fillRect/>
          </a:stretch>
        </p:blipFill>
        <p:spPr>
          <a:xfrm>
            <a:off x="3958139" y="3212988"/>
            <a:ext cx="4192387" cy="3583402"/>
          </a:xfrm>
          <a:prstGeom prst="rect">
            <a:avLst/>
          </a:prstGeom>
        </p:spPr>
      </p:pic>
      <p:sp>
        <p:nvSpPr>
          <p:cNvPr id="14" name="TextBox 13">
            <a:extLst>
              <a:ext uri="{FF2B5EF4-FFF2-40B4-BE49-F238E27FC236}">
                <a16:creationId xmlns:a16="http://schemas.microsoft.com/office/drawing/2014/main" id="{64BA9B31-8F27-63BA-D0E0-41C093DAB2A7}"/>
              </a:ext>
            </a:extLst>
          </p:cNvPr>
          <p:cNvSpPr txBox="1"/>
          <p:nvPr/>
        </p:nvSpPr>
        <p:spPr>
          <a:xfrm>
            <a:off x="2417426" y="1864064"/>
            <a:ext cx="1086901" cy="369332"/>
          </a:xfrm>
          <a:prstGeom prst="rect">
            <a:avLst/>
          </a:prstGeom>
          <a:noFill/>
        </p:spPr>
        <p:txBody>
          <a:bodyPr wrap="none" rtlCol="0">
            <a:spAutoFit/>
          </a:bodyPr>
          <a:lstStyle/>
          <a:p>
            <a:r>
              <a:rPr lang="en-US" dirty="0" err="1">
                <a:solidFill>
                  <a:srgbClr val="FF0000"/>
                </a:solidFill>
              </a:rPr>
              <a:t>Ib</a:t>
            </a:r>
            <a:r>
              <a:rPr lang="en-US" dirty="0">
                <a:solidFill>
                  <a:srgbClr val="FF0000"/>
                </a:solidFill>
              </a:rPr>
              <a:t> vs Beta</a:t>
            </a:r>
          </a:p>
        </p:txBody>
      </p:sp>
      <p:sp>
        <p:nvSpPr>
          <p:cNvPr id="15" name="TextBox 14">
            <a:extLst>
              <a:ext uri="{FF2B5EF4-FFF2-40B4-BE49-F238E27FC236}">
                <a16:creationId xmlns:a16="http://schemas.microsoft.com/office/drawing/2014/main" id="{F4E90CA2-5609-5BE1-4C9F-14EF571B265E}"/>
              </a:ext>
            </a:extLst>
          </p:cNvPr>
          <p:cNvSpPr txBox="1"/>
          <p:nvPr/>
        </p:nvSpPr>
        <p:spPr>
          <a:xfrm>
            <a:off x="5248115" y="1300971"/>
            <a:ext cx="1062855" cy="369332"/>
          </a:xfrm>
          <a:prstGeom prst="rect">
            <a:avLst/>
          </a:prstGeom>
          <a:noFill/>
        </p:spPr>
        <p:txBody>
          <a:bodyPr wrap="none" rtlCol="0">
            <a:spAutoFit/>
          </a:bodyPr>
          <a:lstStyle/>
          <a:p>
            <a:r>
              <a:rPr lang="en-US" dirty="0" err="1">
                <a:solidFill>
                  <a:srgbClr val="FF0000"/>
                </a:solidFill>
              </a:rPr>
              <a:t>Ic</a:t>
            </a:r>
            <a:r>
              <a:rPr lang="en-US" dirty="0">
                <a:solidFill>
                  <a:srgbClr val="FF0000"/>
                </a:solidFill>
              </a:rPr>
              <a:t> vs Beta</a:t>
            </a:r>
          </a:p>
        </p:txBody>
      </p:sp>
      <p:sp>
        <p:nvSpPr>
          <p:cNvPr id="17" name="TextBox 16">
            <a:extLst>
              <a:ext uri="{FF2B5EF4-FFF2-40B4-BE49-F238E27FC236}">
                <a16:creationId xmlns:a16="http://schemas.microsoft.com/office/drawing/2014/main" id="{0D770F78-90AA-96D6-C5EC-BB80CFA2A061}"/>
              </a:ext>
            </a:extLst>
          </p:cNvPr>
          <p:cNvSpPr txBox="1"/>
          <p:nvPr/>
        </p:nvSpPr>
        <p:spPr>
          <a:xfrm>
            <a:off x="9751548" y="1413550"/>
            <a:ext cx="1007584"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Ic</a:t>
            </a:r>
            <a:endParaRPr lang="en-US" dirty="0">
              <a:solidFill>
                <a:srgbClr val="FF0000"/>
              </a:solidFill>
            </a:endParaRPr>
          </a:p>
        </p:txBody>
      </p:sp>
      <p:sp>
        <p:nvSpPr>
          <p:cNvPr id="18" name="TextBox 17">
            <a:extLst>
              <a:ext uri="{FF2B5EF4-FFF2-40B4-BE49-F238E27FC236}">
                <a16:creationId xmlns:a16="http://schemas.microsoft.com/office/drawing/2014/main" id="{AB734469-C7AD-7C2C-C322-20AC99870EAE}"/>
              </a:ext>
            </a:extLst>
          </p:cNvPr>
          <p:cNvSpPr txBox="1"/>
          <p:nvPr/>
        </p:nvSpPr>
        <p:spPr>
          <a:xfrm>
            <a:off x="5807843" y="3670773"/>
            <a:ext cx="1266885" cy="369332"/>
          </a:xfrm>
          <a:prstGeom prst="rect">
            <a:avLst/>
          </a:prstGeom>
          <a:noFill/>
        </p:spPr>
        <p:txBody>
          <a:bodyPr wrap="none" rtlCol="0">
            <a:spAutoFit/>
          </a:bodyPr>
          <a:lstStyle/>
          <a:p>
            <a:r>
              <a:rPr lang="en-US" dirty="0" err="1">
                <a:solidFill>
                  <a:srgbClr val="FF0000"/>
                </a:solidFill>
              </a:rPr>
              <a:t>Ib</a:t>
            </a:r>
            <a:r>
              <a:rPr lang="en-US" dirty="0">
                <a:solidFill>
                  <a:srgbClr val="FF0000"/>
                </a:solidFill>
              </a:rPr>
              <a:t>: </a:t>
            </a:r>
            <a:r>
              <a:rPr lang="en-US" dirty="0" err="1">
                <a:solidFill>
                  <a:srgbClr val="FF0000"/>
                </a:solidFill>
              </a:rPr>
              <a:t>Vce</a:t>
            </a:r>
            <a:r>
              <a:rPr lang="en-US" dirty="0">
                <a:solidFill>
                  <a:srgbClr val="FF0000"/>
                </a:solidFill>
              </a:rPr>
              <a:t> vs </a:t>
            </a:r>
            <a:r>
              <a:rPr lang="en-US" dirty="0" err="1">
                <a:solidFill>
                  <a:srgbClr val="FF0000"/>
                </a:solidFill>
              </a:rPr>
              <a:t>Ic</a:t>
            </a:r>
            <a:endParaRPr lang="en-US" dirty="0">
              <a:solidFill>
                <a:srgbClr val="FF0000"/>
              </a:solidFill>
            </a:endParaRPr>
          </a:p>
        </p:txBody>
      </p:sp>
      <p:sp>
        <p:nvSpPr>
          <p:cNvPr id="20" name="TextBox 19">
            <a:extLst>
              <a:ext uri="{FF2B5EF4-FFF2-40B4-BE49-F238E27FC236}">
                <a16:creationId xmlns:a16="http://schemas.microsoft.com/office/drawing/2014/main" id="{7935D6B8-A6D2-A8B6-3773-7A959C4217DE}"/>
              </a:ext>
            </a:extLst>
          </p:cNvPr>
          <p:cNvSpPr txBox="1"/>
          <p:nvPr/>
        </p:nvSpPr>
        <p:spPr>
          <a:xfrm>
            <a:off x="8369300" y="5058567"/>
            <a:ext cx="423796" cy="307777"/>
          </a:xfrm>
          <a:prstGeom prst="rect">
            <a:avLst/>
          </a:prstGeom>
          <a:noFill/>
        </p:spPr>
        <p:txBody>
          <a:bodyPr wrap="square">
            <a:spAutoFit/>
          </a:bodyPr>
          <a:lstStyle/>
          <a:p>
            <a:r>
              <a:rPr lang="en-US" sz="1400" dirty="0" err="1">
                <a:solidFill>
                  <a:srgbClr val="FF0000"/>
                </a:solidFill>
              </a:rPr>
              <a:t>Ib</a:t>
            </a:r>
            <a:endParaRPr lang="en-US" sz="1400" dirty="0"/>
          </a:p>
        </p:txBody>
      </p:sp>
      <p:sp>
        <p:nvSpPr>
          <p:cNvPr id="4" name="TextBox 3">
            <a:extLst>
              <a:ext uri="{FF2B5EF4-FFF2-40B4-BE49-F238E27FC236}">
                <a16:creationId xmlns:a16="http://schemas.microsoft.com/office/drawing/2014/main" id="{9C5C4676-832F-B056-9DAA-5A5B68D47A8D}"/>
              </a:ext>
            </a:extLst>
          </p:cNvPr>
          <p:cNvSpPr txBox="1"/>
          <p:nvPr/>
        </p:nvSpPr>
        <p:spPr>
          <a:xfrm>
            <a:off x="4356382" y="3547662"/>
            <a:ext cx="423796" cy="307777"/>
          </a:xfrm>
          <a:prstGeom prst="rect">
            <a:avLst/>
          </a:prstGeom>
          <a:noFill/>
        </p:spPr>
        <p:txBody>
          <a:bodyPr wrap="square">
            <a:spAutoFit/>
          </a:bodyPr>
          <a:lstStyle/>
          <a:p>
            <a:r>
              <a:rPr lang="en-US" sz="1400" dirty="0" err="1">
                <a:solidFill>
                  <a:srgbClr val="FF0000"/>
                </a:solidFill>
              </a:rPr>
              <a:t>Ic</a:t>
            </a:r>
            <a:endParaRPr lang="en-US" sz="1400" dirty="0"/>
          </a:p>
        </p:txBody>
      </p:sp>
      <p:sp>
        <p:nvSpPr>
          <p:cNvPr id="6" name="TextBox 5">
            <a:extLst>
              <a:ext uri="{FF2B5EF4-FFF2-40B4-BE49-F238E27FC236}">
                <a16:creationId xmlns:a16="http://schemas.microsoft.com/office/drawing/2014/main" id="{925169F6-C10D-B4ED-CD08-676D9E8D2350}"/>
              </a:ext>
            </a:extLst>
          </p:cNvPr>
          <p:cNvSpPr txBox="1"/>
          <p:nvPr/>
        </p:nvSpPr>
        <p:spPr>
          <a:xfrm>
            <a:off x="6871670" y="6023505"/>
            <a:ext cx="541176" cy="307777"/>
          </a:xfrm>
          <a:prstGeom prst="rect">
            <a:avLst/>
          </a:prstGeom>
          <a:noFill/>
        </p:spPr>
        <p:txBody>
          <a:bodyPr wrap="square">
            <a:spAutoFit/>
          </a:bodyPr>
          <a:lstStyle/>
          <a:p>
            <a:r>
              <a:rPr lang="en-US" sz="1400" dirty="0" err="1">
                <a:solidFill>
                  <a:srgbClr val="FF0000"/>
                </a:solidFill>
              </a:rPr>
              <a:t>Vce</a:t>
            </a:r>
            <a:endParaRPr lang="en-US" sz="1400" dirty="0"/>
          </a:p>
        </p:txBody>
      </p:sp>
      <p:sp>
        <p:nvSpPr>
          <p:cNvPr id="8" name="TextBox 7">
            <a:extLst>
              <a:ext uri="{FF2B5EF4-FFF2-40B4-BE49-F238E27FC236}">
                <a16:creationId xmlns:a16="http://schemas.microsoft.com/office/drawing/2014/main" id="{89434FB5-60FE-39C9-5DB3-E9A70577E741}"/>
              </a:ext>
            </a:extLst>
          </p:cNvPr>
          <p:cNvSpPr txBox="1"/>
          <p:nvPr/>
        </p:nvSpPr>
        <p:spPr>
          <a:xfrm>
            <a:off x="8102393" y="1997525"/>
            <a:ext cx="423796" cy="307777"/>
          </a:xfrm>
          <a:prstGeom prst="rect">
            <a:avLst/>
          </a:prstGeom>
          <a:noFill/>
        </p:spPr>
        <p:txBody>
          <a:bodyPr wrap="square">
            <a:spAutoFit/>
          </a:bodyPr>
          <a:lstStyle/>
          <a:p>
            <a:r>
              <a:rPr lang="en-US" sz="1400" dirty="0" err="1">
                <a:solidFill>
                  <a:srgbClr val="FF0000"/>
                </a:solidFill>
              </a:rPr>
              <a:t>Ic</a:t>
            </a:r>
            <a:endParaRPr lang="en-US" sz="1400" dirty="0"/>
          </a:p>
        </p:txBody>
      </p:sp>
      <p:sp>
        <p:nvSpPr>
          <p:cNvPr id="10" name="TextBox 9">
            <a:extLst>
              <a:ext uri="{FF2B5EF4-FFF2-40B4-BE49-F238E27FC236}">
                <a16:creationId xmlns:a16="http://schemas.microsoft.com/office/drawing/2014/main" id="{4099400F-E805-35BE-24AB-3066F343A97B}"/>
              </a:ext>
            </a:extLst>
          </p:cNvPr>
          <p:cNvSpPr txBox="1"/>
          <p:nvPr/>
        </p:nvSpPr>
        <p:spPr>
          <a:xfrm>
            <a:off x="7561217" y="2745836"/>
            <a:ext cx="423796" cy="307777"/>
          </a:xfrm>
          <a:prstGeom prst="rect">
            <a:avLst/>
          </a:prstGeom>
          <a:noFill/>
        </p:spPr>
        <p:txBody>
          <a:bodyPr wrap="square">
            <a:spAutoFit/>
          </a:bodyPr>
          <a:lstStyle/>
          <a:p>
            <a:r>
              <a:rPr lang="en-US" sz="1400" dirty="0" err="1">
                <a:solidFill>
                  <a:srgbClr val="FF0000"/>
                </a:solidFill>
              </a:rPr>
              <a:t>Ic</a:t>
            </a:r>
            <a:endParaRPr lang="en-US" sz="1400" dirty="0"/>
          </a:p>
        </p:txBody>
      </p:sp>
      <p:sp>
        <p:nvSpPr>
          <p:cNvPr id="11" name="TextBox 10">
            <a:extLst>
              <a:ext uri="{FF2B5EF4-FFF2-40B4-BE49-F238E27FC236}">
                <a16:creationId xmlns:a16="http://schemas.microsoft.com/office/drawing/2014/main" id="{CBE02A4D-1615-8D59-A8E0-7BEF6AD214F2}"/>
              </a:ext>
            </a:extLst>
          </p:cNvPr>
          <p:cNvSpPr txBox="1"/>
          <p:nvPr/>
        </p:nvSpPr>
        <p:spPr>
          <a:xfrm>
            <a:off x="3626708" y="3561327"/>
            <a:ext cx="423796" cy="307777"/>
          </a:xfrm>
          <a:prstGeom prst="rect">
            <a:avLst/>
          </a:prstGeom>
          <a:noFill/>
        </p:spPr>
        <p:txBody>
          <a:bodyPr wrap="square">
            <a:spAutoFit/>
          </a:bodyPr>
          <a:lstStyle/>
          <a:p>
            <a:r>
              <a:rPr lang="en-US" sz="1400" dirty="0" err="1">
                <a:solidFill>
                  <a:srgbClr val="FF0000"/>
                </a:solidFill>
              </a:rPr>
              <a:t>Ib</a:t>
            </a:r>
            <a:endParaRPr lang="en-US" sz="1400" dirty="0"/>
          </a:p>
        </p:txBody>
      </p:sp>
      <p:pic>
        <p:nvPicPr>
          <p:cNvPr id="12" name="Picture 11">
            <a:extLst>
              <a:ext uri="{FF2B5EF4-FFF2-40B4-BE49-F238E27FC236}">
                <a16:creationId xmlns:a16="http://schemas.microsoft.com/office/drawing/2014/main" id="{1ED0BC89-43C8-0F86-D3EE-7DB0D04C4BC5}"/>
              </a:ext>
            </a:extLst>
          </p:cNvPr>
          <p:cNvPicPr>
            <a:picLocks noChangeAspect="1"/>
          </p:cNvPicPr>
          <p:nvPr/>
        </p:nvPicPr>
        <p:blipFill>
          <a:blip r:embed="rId6"/>
          <a:stretch>
            <a:fillRect/>
          </a:stretch>
        </p:blipFill>
        <p:spPr>
          <a:xfrm>
            <a:off x="7979643" y="3204443"/>
            <a:ext cx="4178503" cy="3583402"/>
          </a:xfrm>
          <a:prstGeom prst="rect">
            <a:avLst/>
          </a:prstGeom>
        </p:spPr>
      </p:pic>
      <p:sp>
        <p:nvSpPr>
          <p:cNvPr id="16" name="TextBox 15">
            <a:extLst>
              <a:ext uri="{FF2B5EF4-FFF2-40B4-BE49-F238E27FC236}">
                <a16:creationId xmlns:a16="http://schemas.microsoft.com/office/drawing/2014/main" id="{5CBFCE6C-C030-0FC3-EEF6-12192D1921B4}"/>
              </a:ext>
            </a:extLst>
          </p:cNvPr>
          <p:cNvSpPr txBox="1"/>
          <p:nvPr/>
        </p:nvSpPr>
        <p:spPr>
          <a:xfrm>
            <a:off x="9643404" y="4307704"/>
            <a:ext cx="1185133"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Vce</a:t>
            </a:r>
            <a:endParaRPr lang="en-US" dirty="0">
              <a:solidFill>
                <a:srgbClr val="FF0000"/>
              </a:solidFill>
            </a:endParaRPr>
          </a:p>
        </p:txBody>
      </p:sp>
      <p:sp>
        <p:nvSpPr>
          <p:cNvPr id="19" name="TextBox 18">
            <a:extLst>
              <a:ext uri="{FF2B5EF4-FFF2-40B4-BE49-F238E27FC236}">
                <a16:creationId xmlns:a16="http://schemas.microsoft.com/office/drawing/2014/main" id="{3C50A78E-5422-311E-4C32-DB52F448AA7F}"/>
              </a:ext>
            </a:extLst>
          </p:cNvPr>
          <p:cNvSpPr txBox="1"/>
          <p:nvPr/>
        </p:nvSpPr>
        <p:spPr>
          <a:xfrm>
            <a:off x="8102393" y="3570490"/>
            <a:ext cx="541176" cy="307777"/>
          </a:xfrm>
          <a:prstGeom prst="rect">
            <a:avLst/>
          </a:prstGeom>
          <a:noFill/>
        </p:spPr>
        <p:txBody>
          <a:bodyPr wrap="square">
            <a:spAutoFit/>
          </a:bodyPr>
          <a:lstStyle/>
          <a:p>
            <a:r>
              <a:rPr lang="en-US" sz="1400" dirty="0" err="1">
                <a:solidFill>
                  <a:srgbClr val="FF0000"/>
                </a:solidFill>
              </a:rPr>
              <a:t>Vce</a:t>
            </a:r>
            <a:endParaRPr lang="en-US" sz="1400" dirty="0"/>
          </a:p>
        </p:txBody>
      </p:sp>
      <p:sp>
        <p:nvSpPr>
          <p:cNvPr id="21" name="TextBox 20">
            <a:extLst>
              <a:ext uri="{FF2B5EF4-FFF2-40B4-BE49-F238E27FC236}">
                <a16:creationId xmlns:a16="http://schemas.microsoft.com/office/drawing/2014/main" id="{4395BEC1-9F54-2DD4-7CE5-0ED287B4D53C}"/>
              </a:ext>
            </a:extLst>
          </p:cNvPr>
          <p:cNvSpPr txBox="1"/>
          <p:nvPr/>
        </p:nvSpPr>
        <p:spPr>
          <a:xfrm>
            <a:off x="51470" y="1177861"/>
            <a:ext cx="576237" cy="307777"/>
          </a:xfrm>
          <a:prstGeom prst="rect">
            <a:avLst/>
          </a:prstGeom>
          <a:noFill/>
        </p:spPr>
        <p:txBody>
          <a:bodyPr wrap="square">
            <a:spAutoFit/>
          </a:bodyPr>
          <a:lstStyle/>
          <a:p>
            <a:r>
              <a:rPr lang="en-US" sz="1400" dirty="0">
                <a:solidFill>
                  <a:srgbClr val="FF0000"/>
                </a:solidFill>
              </a:rPr>
              <a:t>Beta</a:t>
            </a:r>
            <a:endParaRPr lang="en-US" sz="1400" dirty="0"/>
          </a:p>
        </p:txBody>
      </p:sp>
      <p:sp>
        <p:nvSpPr>
          <p:cNvPr id="22" name="TextBox 21">
            <a:extLst>
              <a:ext uri="{FF2B5EF4-FFF2-40B4-BE49-F238E27FC236}">
                <a16:creationId xmlns:a16="http://schemas.microsoft.com/office/drawing/2014/main" id="{A5D580A3-F0D2-ED7B-58DA-482FAA1070D5}"/>
              </a:ext>
            </a:extLst>
          </p:cNvPr>
          <p:cNvSpPr txBox="1"/>
          <p:nvPr/>
        </p:nvSpPr>
        <p:spPr>
          <a:xfrm>
            <a:off x="3999123" y="402202"/>
            <a:ext cx="576237" cy="307777"/>
          </a:xfrm>
          <a:prstGeom prst="rect">
            <a:avLst/>
          </a:prstGeom>
          <a:noFill/>
        </p:spPr>
        <p:txBody>
          <a:bodyPr wrap="square">
            <a:spAutoFit/>
          </a:bodyPr>
          <a:lstStyle/>
          <a:p>
            <a:r>
              <a:rPr lang="en-US" sz="1400" dirty="0">
                <a:solidFill>
                  <a:srgbClr val="FF0000"/>
                </a:solidFill>
              </a:rPr>
              <a:t>Beta</a:t>
            </a:r>
            <a:endParaRPr lang="en-US" sz="1400" dirty="0"/>
          </a:p>
        </p:txBody>
      </p:sp>
      <p:sp>
        <p:nvSpPr>
          <p:cNvPr id="23" name="TextBox 22">
            <a:extLst>
              <a:ext uri="{FF2B5EF4-FFF2-40B4-BE49-F238E27FC236}">
                <a16:creationId xmlns:a16="http://schemas.microsoft.com/office/drawing/2014/main" id="{1BAAA6A0-056D-BD0F-E34C-F89BDFD3E137}"/>
              </a:ext>
            </a:extLst>
          </p:cNvPr>
          <p:cNvSpPr txBox="1"/>
          <p:nvPr/>
        </p:nvSpPr>
        <p:spPr>
          <a:xfrm>
            <a:off x="11617469" y="2870850"/>
            <a:ext cx="538303" cy="307777"/>
          </a:xfrm>
          <a:prstGeom prst="rect">
            <a:avLst/>
          </a:prstGeom>
          <a:noFill/>
        </p:spPr>
        <p:txBody>
          <a:bodyPr wrap="square">
            <a:spAutoFit/>
          </a:bodyPr>
          <a:lstStyle/>
          <a:p>
            <a:r>
              <a:rPr lang="en-US" sz="1400" dirty="0" err="1">
                <a:solidFill>
                  <a:srgbClr val="FF0000"/>
                </a:solidFill>
              </a:rPr>
              <a:t>Vbe</a:t>
            </a:r>
            <a:endParaRPr lang="en-US" sz="1400" dirty="0"/>
          </a:p>
        </p:txBody>
      </p:sp>
      <p:sp>
        <p:nvSpPr>
          <p:cNvPr id="24" name="TextBox 23">
            <a:extLst>
              <a:ext uri="{FF2B5EF4-FFF2-40B4-BE49-F238E27FC236}">
                <a16:creationId xmlns:a16="http://schemas.microsoft.com/office/drawing/2014/main" id="{5966C9E7-44A2-4974-C942-31C38D01D53A}"/>
              </a:ext>
            </a:extLst>
          </p:cNvPr>
          <p:cNvSpPr txBox="1"/>
          <p:nvPr/>
        </p:nvSpPr>
        <p:spPr>
          <a:xfrm>
            <a:off x="11570362" y="5895285"/>
            <a:ext cx="538303" cy="307777"/>
          </a:xfrm>
          <a:prstGeom prst="rect">
            <a:avLst/>
          </a:prstGeom>
          <a:noFill/>
        </p:spPr>
        <p:txBody>
          <a:bodyPr wrap="square">
            <a:spAutoFit/>
          </a:bodyPr>
          <a:lstStyle/>
          <a:p>
            <a:r>
              <a:rPr lang="en-US" sz="1400" dirty="0" err="1">
                <a:solidFill>
                  <a:srgbClr val="FF0000"/>
                </a:solidFill>
              </a:rPr>
              <a:t>Vbe</a:t>
            </a:r>
            <a:endParaRPr lang="en-US" sz="1400" dirty="0"/>
          </a:p>
        </p:txBody>
      </p:sp>
    </p:spTree>
    <p:extLst>
      <p:ext uri="{BB962C8B-B14F-4D97-AF65-F5344CB8AC3E}">
        <p14:creationId xmlns:p14="http://schemas.microsoft.com/office/powerpoint/2010/main" val="97528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520783" y="92351"/>
            <a:ext cx="10131425" cy="785116"/>
          </a:xfrm>
          <a:effectLst/>
        </p:spPr>
        <p:txBody>
          <a:bodyPr vert="horz" lIns="91440" tIns="45720" rIns="91440" bIns="45720" rtlCol="0" anchor="ctr">
            <a:normAutofit/>
          </a:bodyPr>
          <a:lstStyle/>
          <a:p>
            <a:r>
              <a:rPr lang="en-US" b="1" dirty="0">
                <a:solidFill>
                  <a:srgbClr val="00B0F0"/>
                </a:solidFill>
              </a:rPr>
              <a:t>NPN Plots</a:t>
            </a:r>
          </a:p>
        </p:txBody>
      </p:sp>
      <p:pic>
        <p:nvPicPr>
          <p:cNvPr id="25" name="Picture 24">
            <a:extLst>
              <a:ext uri="{FF2B5EF4-FFF2-40B4-BE49-F238E27FC236}">
                <a16:creationId xmlns:a16="http://schemas.microsoft.com/office/drawing/2014/main" id="{EE41C6A6-7478-989F-132B-A07CB52D665F}"/>
              </a:ext>
            </a:extLst>
          </p:cNvPr>
          <p:cNvPicPr>
            <a:picLocks noChangeAspect="1"/>
          </p:cNvPicPr>
          <p:nvPr/>
        </p:nvPicPr>
        <p:blipFill>
          <a:blip r:embed="rId2"/>
          <a:stretch>
            <a:fillRect/>
          </a:stretch>
        </p:blipFill>
        <p:spPr>
          <a:xfrm>
            <a:off x="367332" y="997527"/>
            <a:ext cx="5327618" cy="4526046"/>
          </a:xfrm>
          <a:prstGeom prst="rect">
            <a:avLst/>
          </a:prstGeom>
        </p:spPr>
      </p:pic>
      <p:sp>
        <p:nvSpPr>
          <p:cNvPr id="22" name="TextBox 21">
            <a:extLst>
              <a:ext uri="{FF2B5EF4-FFF2-40B4-BE49-F238E27FC236}">
                <a16:creationId xmlns:a16="http://schemas.microsoft.com/office/drawing/2014/main" id="{A5D580A3-F0D2-ED7B-58DA-482FAA1070D5}"/>
              </a:ext>
            </a:extLst>
          </p:cNvPr>
          <p:cNvSpPr txBox="1"/>
          <p:nvPr/>
        </p:nvSpPr>
        <p:spPr>
          <a:xfrm>
            <a:off x="2826916" y="2022763"/>
            <a:ext cx="1023209" cy="307777"/>
          </a:xfrm>
          <a:prstGeom prst="rect">
            <a:avLst/>
          </a:prstGeom>
          <a:noFill/>
        </p:spPr>
        <p:txBody>
          <a:bodyPr wrap="square">
            <a:spAutoFit/>
          </a:bodyPr>
          <a:lstStyle/>
          <a:p>
            <a:r>
              <a:rPr lang="en-US" sz="1400" dirty="0" err="1">
                <a:solidFill>
                  <a:srgbClr val="FF0000"/>
                </a:solidFill>
              </a:rPr>
              <a:t>Vbe</a:t>
            </a:r>
            <a:r>
              <a:rPr lang="en-US" sz="1400" dirty="0">
                <a:solidFill>
                  <a:srgbClr val="FF0000"/>
                </a:solidFill>
              </a:rPr>
              <a:t> vs re</a:t>
            </a:r>
            <a:endParaRPr lang="en-US" sz="1400" dirty="0"/>
          </a:p>
        </p:txBody>
      </p:sp>
      <p:sp>
        <p:nvSpPr>
          <p:cNvPr id="26" name="TextBox 25">
            <a:extLst>
              <a:ext uri="{FF2B5EF4-FFF2-40B4-BE49-F238E27FC236}">
                <a16:creationId xmlns:a16="http://schemas.microsoft.com/office/drawing/2014/main" id="{B8F9AB03-5751-F332-2BD7-2C9FC72927EA}"/>
              </a:ext>
            </a:extLst>
          </p:cNvPr>
          <p:cNvSpPr txBox="1"/>
          <p:nvPr/>
        </p:nvSpPr>
        <p:spPr>
          <a:xfrm>
            <a:off x="4966703" y="4488871"/>
            <a:ext cx="553593" cy="307777"/>
          </a:xfrm>
          <a:prstGeom prst="rect">
            <a:avLst/>
          </a:prstGeom>
          <a:noFill/>
        </p:spPr>
        <p:txBody>
          <a:bodyPr wrap="square">
            <a:spAutoFit/>
          </a:bodyPr>
          <a:lstStyle/>
          <a:p>
            <a:r>
              <a:rPr lang="en-US" sz="1400" dirty="0" err="1">
                <a:solidFill>
                  <a:srgbClr val="FF0000"/>
                </a:solidFill>
              </a:rPr>
              <a:t>Vbe</a:t>
            </a:r>
            <a:endParaRPr lang="en-US" sz="1400" dirty="0"/>
          </a:p>
        </p:txBody>
      </p:sp>
      <p:sp>
        <p:nvSpPr>
          <p:cNvPr id="27" name="TextBox 26">
            <a:extLst>
              <a:ext uri="{FF2B5EF4-FFF2-40B4-BE49-F238E27FC236}">
                <a16:creationId xmlns:a16="http://schemas.microsoft.com/office/drawing/2014/main" id="{D2575099-C0D4-66E6-D13F-287A7F079E4C}"/>
              </a:ext>
            </a:extLst>
          </p:cNvPr>
          <p:cNvSpPr txBox="1"/>
          <p:nvPr/>
        </p:nvSpPr>
        <p:spPr>
          <a:xfrm rot="16200000">
            <a:off x="339480" y="3232841"/>
            <a:ext cx="553593" cy="307777"/>
          </a:xfrm>
          <a:prstGeom prst="rect">
            <a:avLst/>
          </a:prstGeom>
          <a:noFill/>
        </p:spPr>
        <p:txBody>
          <a:bodyPr wrap="square">
            <a:spAutoFit/>
          </a:bodyPr>
          <a:lstStyle/>
          <a:p>
            <a:r>
              <a:rPr lang="en-US" sz="1400" dirty="0">
                <a:solidFill>
                  <a:srgbClr val="FF0000"/>
                </a:solidFill>
              </a:rPr>
              <a:t>re</a:t>
            </a:r>
            <a:endParaRPr lang="en-US" sz="1400" dirty="0"/>
          </a:p>
        </p:txBody>
      </p:sp>
      <p:pic>
        <p:nvPicPr>
          <p:cNvPr id="29" name="Picture 28">
            <a:extLst>
              <a:ext uri="{FF2B5EF4-FFF2-40B4-BE49-F238E27FC236}">
                <a16:creationId xmlns:a16="http://schemas.microsoft.com/office/drawing/2014/main" id="{B28396F8-8631-00AD-B532-E4E84D980CDA}"/>
              </a:ext>
            </a:extLst>
          </p:cNvPr>
          <p:cNvPicPr>
            <a:picLocks noChangeAspect="1"/>
          </p:cNvPicPr>
          <p:nvPr/>
        </p:nvPicPr>
        <p:blipFill>
          <a:blip r:embed="rId3"/>
          <a:stretch>
            <a:fillRect/>
          </a:stretch>
        </p:blipFill>
        <p:spPr>
          <a:xfrm>
            <a:off x="6096000" y="997527"/>
            <a:ext cx="5327618" cy="4526046"/>
          </a:xfrm>
          <a:prstGeom prst="rect">
            <a:avLst/>
          </a:prstGeom>
        </p:spPr>
      </p:pic>
      <p:sp>
        <p:nvSpPr>
          <p:cNvPr id="30" name="TextBox 29">
            <a:extLst>
              <a:ext uri="{FF2B5EF4-FFF2-40B4-BE49-F238E27FC236}">
                <a16:creationId xmlns:a16="http://schemas.microsoft.com/office/drawing/2014/main" id="{4414B551-2458-D471-F958-E4D05624EDAB}"/>
              </a:ext>
            </a:extLst>
          </p:cNvPr>
          <p:cNvSpPr txBox="1"/>
          <p:nvPr/>
        </p:nvSpPr>
        <p:spPr>
          <a:xfrm>
            <a:off x="8248204" y="2022763"/>
            <a:ext cx="1023209" cy="307777"/>
          </a:xfrm>
          <a:prstGeom prst="rect">
            <a:avLst/>
          </a:prstGeom>
          <a:noFill/>
        </p:spPr>
        <p:txBody>
          <a:bodyPr wrap="square">
            <a:spAutoFit/>
          </a:bodyPr>
          <a:lstStyle/>
          <a:p>
            <a:r>
              <a:rPr lang="en-US" sz="1400" dirty="0" err="1">
                <a:solidFill>
                  <a:srgbClr val="FF0000"/>
                </a:solidFill>
              </a:rPr>
              <a:t>Vbe</a:t>
            </a:r>
            <a:r>
              <a:rPr lang="en-US" sz="1400" dirty="0">
                <a:solidFill>
                  <a:srgbClr val="FF0000"/>
                </a:solidFill>
              </a:rPr>
              <a:t> vs gm</a:t>
            </a:r>
            <a:endParaRPr lang="en-US" sz="1400" dirty="0"/>
          </a:p>
        </p:txBody>
      </p:sp>
      <p:pic>
        <p:nvPicPr>
          <p:cNvPr id="3" name="Picture 2">
            <a:extLst>
              <a:ext uri="{FF2B5EF4-FFF2-40B4-BE49-F238E27FC236}">
                <a16:creationId xmlns:a16="http://schemas.microsoft.com/office/drawing/2014/main" id="{5D0B8A0E-7BAE-3A37-347D-4ECBF1AC855E}"/>
              </a:ext>
            </a:extLst>
          </p:cNvPr>
          <p:cNvPicPr>
            <a:picLocks noChangeAspect="1"/>
          </p:cNvPicPr>
          <p:nvPr/>
        </p:nvPicPr>
        <p:blipFill>
          <a:blip r:embed="rId4"/>
          <a:stretch>
            <a:fillRect/>
          </a:stretch>
        </p:blipFill>
        <p:spPr>
          <a:xfrm>
            <a:off x="5094815" y="106010"/>
            <a:ext cx="1601321" cy="1525346"/>
          </a:xfrm>
          <a:prstGeom prst="rect">
            <a:avLst/>
          </a:prstGeom>
        </p:spPr>
      </p:pic>
    </p:spTree>
    <p:extLst>
      <p:ext uri="{BB962C8B-B14F-4D97-AF65-F5344CB8AC3E}">
        <p14:creationId xmlns:p14="http://schemas.microsoft.com/office/powerpoint/2010/main" val="3141929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8D08-8257-87D0-38DE-223E72119D17}"/>
              </a:ext>
            </a:extLst>
          </p:cNvPr>
          <p:cNvSpPr>
            <a:spLocks noGrp="1"/>
          </p:cNvSpPr>
          <p:nvPr>
            <p:ph type="title"/>
          </p:nvPr>
        </p:nvSpPr>
        <p:spPr>
          <a:xfrm>
            <a:off x="1407018" y="2489915"/>
            <a:ext cx="10660486" cy="1456267"/>
          </a:xfrm>
        </p:spPr>
        <p:txBody>
          <a:bodyPr/>
          <a:lstStyle/>
          <a:p>
            <a:r>
              <a:rPr lang="en-US" dirty="0"/>
              <a:t>Measurements of diodes and BJT devices</a:t>
            </a:r>
          </a:p>
        </p:txBody>
      </p:sp>
    </p:spTree>
    <p:extLst>
      <p:ext uri="{BB962C8B-B14F-4D97-AF65-F5344CB8AC3E}">
        <p14:creationId xmlns:p14="http://schemas.microsoft.com/office/powerpoint/2010/main" val="3643559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4AA8-646E-EF3E-9388-146070080434}"/>
              </a:ext>
            </a:extLst>
          </p:cNvPr>
          <p:cNvSpPr>
            <a:spLocks noGrp="1"/>
          </p:cNvSpPr>
          <p:nvPr>
            <p:ph type="title"/>
          </p:nvPr>
        </p:nvSpPr>
        <p:spPr>
          <a:xfrm>
            <a:off x="621407" y="159975"/>
            <a:ext cx="10131425" cy="515155"/>
          </a:xfrm>
          <a:effectLst/>
        </p:spPr>
        <p:txBody>
          <a:bodyPr vert="horz" lIns="91440" tIns="45720" rIns="91440" bIns="45720" rtlCol="0" anchor="ctr">
            <a:normAutofit fontScale="90000"/>
          </a:bodyPr>
          <a:lstStyle/>
          <a:p>
            <a:r>
              <a:rPr lang="en-US" b="1" dirty="0">
                <a:solidFill>
                  <a:srgbClr val="00B0F0"/>
                </a:solidFill>
              </a:rPr>
              <a:t>DIODE PLOTS: 1N914</a:t>
            </a:r>
          </a:p>
        </p:txBody>
      </p:sp>
      <p:pic>
        <p:nvPicPr>
          <p:cNvPr id="5" name="Picture 4">
            <a:extLst>
              <a:ext uri="{FF2B5EF4-FFF2-40B4-BE49-F238E27FC236}">
                <a16:creationId xmlns:a16="http://schemas.microsoft.com/office/drawing/2014/main" id="{0B0864FE-6F40-E2C6-7C7B-0DA4465C47E2}"/>
              </a:ext>
            </a:extLst>
          </p:cNvPr>
          <p:cNvPicPr>
            <a:picLocks noChangeAspect="1"/>
          </p:cNvPicPr>
          <p:nvPr/>
        </p:nvPicPr>
        <p:blipFill>
          <a:blip r:embed="rId2"/>
          <a:stretch>
            <a:fillRect/>
          </a:stretch>
        </p:blipFill>
        <p:spPr>
          <a:xfrm>
            <a:off x="196623" y="839841"/>
            <a:ext cx="5135232" cy="4361430"/>
          </a:xfrm>
          <a:prstGeom prst="rect">
            <a:avLst/>
          </a:prstGeom>
        </p:spPr>
      </p:pic>
      <p:grpSp>
        <p:nvGrpSpPr>
          <p:cNvPr id="17" name="Group 16">
            <a:extLst>
              <a:ext uri="{FF2B5EF4-FFF2-40B4-BE49-F238E27FC236}">
                <a16:creationId xmlns:a16="http://schemas.microsoft.com/office/drawing/2014/main" id="{78C56BA0-8C55-D742-2DED-2D5385A06ACB}"/>
              </a:ext>
            </a:extLst>
          </p:cNvPr>
          <p:cNvGrpSpPr/>
          <p:nvPr/>
        </p:nvGrpSpPr>
        <p:grpSpPr>
          <a:xfrm>
            <a:off x="316077" y="5317974"/>
            <a:ext cx="6401693" cy="1400370"/>
            <a:chOff x="3250418" y="5317974"/>
            <a:chExt cx="6401693" cy="1400370"/>
          </a:xfrm>
        </p:grpSpPr>
        <p:pic>
          <p:nvPicPr>
            <p:cNvPr id="7" name="Picture 6">
              <a:extLst>
                <a:ext uri="{FF2B5EF4-FFF2-40B4-BE49-F238E27FC236}">
                  <a16:creationId xmlns:a16="http://schemas.microsoft.com/office/drawing/2014/main" id="{D534D0A9-89D3-B2E3-9EFB-3AB9E2553CC8}"/>
                </a:ext>
              </a:extLst>
            </p:cNvPr>
            <p:cNvPicPr>
              <a:picLocks noChangeAspect="1"/>
            </p:cNvPicPr>
            <p:nvPr/>
          </p:nvPicPr>
          <p:blipFill>
            <a:blip r:embed="rId3"/>
            <a:stretch>
              <a:fillRect/>
            </a:stretch>
          </p:blipFill>
          <p:spPr>
            <a:xfrm>
              <a:off x="3250418" y="5317974"/>
              <a:ext cx="6401693" cy="1400370"/>
            </a:xfrm>
            <a:prstGeom prst="rect">
              <a:avLst/>
            </a:prstGeom>
          </p:spPr>
        </p:pic>
        <p:sp>
          <p:nvSpPr>
            <p:cNvPr id="8" name="Oval 7">
              <a:extLst>
                <a:ext uri="{FF2B5EF4-FFF2-40B4-BE49-F238E27FC236}">
                  <a16:creationId xmlns:a16="http://schemas.microsoft.com/office/drawing/2014/main" id="{F3D9D316-870D-0F97-6569-DABA82B9B1CC}"/>
                </a:ext>
              </a:extLst>
            </p:cNvPr>
            <p:cNvSpPr/>
            <p:nvPr/>
          </p:nvSpPr>
          <p:spPr>
            <a:xfrm>
              <a:off x="8394982" y="5426941"/>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5B7601-904D-3040-47D3-95E749975A67}"/>
                </a:ext>
              </a:extLst>
            </p:cNvPr>
            <p:cNvSpPr/>
            <p:nvPr/>
          </p:nvSpPr>
          <p:spPr>
            <a:xfrm>
              <a:off x="3250418" y="5428040"/>
              <a:ext cx="972957"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3964E4FB-1050-465E-26E0-582B2AB7535C}"/>
              </a:ext>
            </a:extLst>
          </p:cNvPr>
          <p:cNvPicPr>
            <a:picLocks noChangeAspect="1"/>
          </p:cNvPicPr>
          <p:nvPr/>
        </p:nvPicPr>
        <p:blipFill>
          <a:blip r:embed="rId4"/>
          <a:stretch>
            <a:fillRect/>
          </a:stretch>
        </p:blipFill>
        <p:spPr>
          <a:xfrm>
            <a:off x="5464382" y="839841"/>
            <a:ext cx="5118243" cy="4361430"/>
          </a:xfrm>
          <a:prstGeom prst="rect">
            <a:avLst/>
          </a:prstGeom>
        </p:spPr>
      </p:pic>
      <p:pic>
        <p:nvPicPr>
          <p:cNvPr id="10" name="Picture 9">
            <a:extLst>
              <a:ext uri="{FF2B5EF4-FFF2-40B4-BE49-F238E27FC236}">
                <a16:creationId xmlns:a16="http://schemas.microsoft.com/office/drawing/2014/main" id="{E5267AE8-762A-5CCD-B34B-62E28D3F91C5}"/>
              </a:ext>
            </a:extLst>
          </p:cNvPr>
          <p:cNvPicPr>
            <a:picLocks noChangeAspect="1"/>
          </p:cNvPicPr>
          <p:nvPr/>
        </p:nvPicPr>
        <p:blipFill>
          <a:blip r:embed="rId5"/>
          <a:stretch>
            <a:fillRect/>
          </a:stretch>
        </p:blipFill>
        <p:spPr>
          <a:xfrm>
            <a:off x="10646762" y="1598383"/>
            <a:ext cx="1416002" cy="262223"/>
          </a:xfrm>
          <a:prstGeom prst="rect">
            <a:avLst/>
          </a:prstGeom>
        </p:spPr>
      </p:pic>
      <p:sp>
        <p:nvSpPr>
          <p:cNvPr id="11" name="Oval 10">
            <a:extLst>
              <a:ext uri="{FF2B5EF4-FFF2-40B4-BE49-F238E27FC236}">
                <a16:creationId xmlns:a16="http://schemas.microsoft.com/office/drawing/2014/main" id="{B8B13933-316E-619E-C56C-F13B8B5CCA3B}"/>
              </a:ext>
            </a:extLst>
          </p:cNvPr>
          <p:cNvSpPr/>
          <p:nvPr/>
        </p:nvSpPr>
        <p:spPr>
          <a:xfrm>
            <a:off x="8581990" y="1346303"/>
            <a:ext cx="233167" cy="3013655"/>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913B624-005C-34CD-8902-E9E60FCD20DE}"/>
              </a:ext>
            </a:extLst>
          </p:cNvPr>
          <p:cNvSpPr/>
          <p:nvPr/>
        </p:nvSpPr>
        <p:spPr>
          <a:xfrm>
            <a:off x="3829531" y="1372088"/>
            <a:ext cx="233167" cy="3013655"/>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4E826DB-BBFC-F201-A954-0843F33E392E}"/>
              </a:ext>
            </a:extLst>
          </p:cNvPr>
          <p:cNvSpPr txBox="1"/>
          <p:nvPr/>
        </p:nvSpPr>
        <p:spPr>
          <a:xfrm>
            <a:off x="2577862" y="2317989"/>
            <a:ext cx="672556" cy="369332"/>
          </a:xfrm>
          <a:prstGeom prst="rect">
            <a:avLst/>
          </a:prstGeom>
          <a:noFill/>
        </p:spPr>
        <p:txBody>
          <a:bodyPr wrap="none" rtlCol="0">
            <a:spAutoFit/>
          </a:bodyPr>
          <a:lstStyle/>
          <a:p>
            <a:r>
              <a:rPr lang="en-US" dirty="0">
                <a:solidFill>
                  <a:srgbClr val="FF0000"/>
                </a:solidFill>
              </a:rPr>
              <a:t>V vs I</a:t>
            </a:r>
          </a:p>
        </p:txBody>
      </p:sp>
      <p:sp>
        <p:nvSpPr>
          <p:cNvPr id="14" name="TextBox 13">
            <a:extLst>
              <a:ext uri="{FF2B5EF4-FFF2-40B4-BE49-F238E27FC236}">
                <a16:creationId xmlns:a16="http://schemas.microsoft.com/office/drawing/2014/main" id="{40067878-AE5B-4E84-90F0-F3AEF7C82389}"/>
              </a:ext>
            </a:extLst>
          </p:cNvPr>
          <p:cNvSpPr txBox="1"/>
          <p:nvPr/>
        </p:nvSpPr>
        <p:spPr>
          <a:xfrm>
            <a:off x="6898965" y="3150818"/>
            <a:ext cx="1194751" cy="369332"/>
          </a:xfrm>
          <a:prstGeom prst="rect">
            <a:avLst/>
          </a:prstGeom>
          <a:noFill/>
        </p:spPr>
        <p:txBody>
          <a:bodyPr wrap="none" rtlCol="0">
            <a:spAutoFit/>
          </a:bodyPr>
          <a:lstStyle/>
          <a:p>
            <a:r>
              <a:rPr lang="en-US" dirty="0" err="1">
                <a:solidFill>
                  <a:srgbClr val="FF0000"/>
                </a:solidFill>
              </a:rPr>
              <a:t>Vcc</a:t>
            </a:r>
            <a:r>
              <a:rPr lang="en-US" dirty="0">
                <a:solidFill>
                  <a:srgbClr val="FF0000"/>
                </a:solidFill>
              </a:rPr>
              <a:t>(</a:t>
            </a:r>
            <a:r>
              <a:rPr lang="en-US" dirty="0" err="1">
                <a:solidFill>
                  <a:srgbClr val="FF0000"/>
                </a:solidFill>
              </a:rPr>
              <a:t>i</a:t>
            </a:r>
            <a:r>
              <a:rPr lang="en-US" dirty="0">
                <a:solidFill>
                  <a:srgbClr val="FF0000"/>
                </a:solidFill>
              </a:rPr>
              <a:t>) vs </a:t>
            </a:r>
            <a:r>
              <a:rPr lang="en-US" dirty="0" err="1">
                <a:solidFill>
                  <a:srgbClr val="FF0000"/>
                </a:solidFill>
              </a:rPr>
              <a:t>Vf</a:t>
            </a:r>
            <a:endParaRPr lang="en-US" dirty="0">
              <a:solidFill>
                <a:srgbClr val="FF0000"/>
              </a:solidFill>
            </a:endParaRPr>
          </a:p>
        </p:txBody>
      </p:sp>
      <p:pic>
        <p:nvPicPr>
          <p:cNvPr id="16" name="Picture 15">
            <a:extLst>
              <a:ext uri="{FF2B5EF4-FFF2-40B4-BE49-F238E27FC236}">
                <a16:creationId xmlns:a16="http://schemas.microsoft.com/office/drawing/2014/main" id="{3A4223C6-22D1-604F-1896-461C0FC469C8}"/>
              </a:ext>
            </a:extLst>
          </p:cNvPr>
          <p:cNvPicPr>
            <a:picLocks noChangeAspect="1"/>
          </p:cNvPicPr>
          <p:nvPr/>
        </p:nvPicPr>
        <p:blipFill>
          <a:blip r:embed="rId6"/>
          <a:stretch>
            <a:fillRect/>
          </a:stretch>
        </p:blipFill>
        <p:spPr>
          <a:xfrm rot="16200000">
            <a:off x="8437043" y="4540996"/>
            <a:ext cx="1865786" cy="2488909"/>
          </a:xfrm>
          <a:prstGeom prst="rect">
            <a:avLst/>
          </a:prstGeom>
        </p:spPr>
      </p:pic>
      <p:sp>
        <p:nvSpPr>
          <p:cNvPr id="15" name="TextBox 14">
            <a:extLst>
              <a:ext uri="{FF2B5EF4-FFF2-40B4-BE49-F238E27FC236}">
                <a16:creationId xmlns:a16="http://schemas.microsoft.com/office/drawing/2014/main" id="{4F9C7209-1A16-201F-51B0-5230976AEBC6}"/>
              </a:ext>
            </a:extLst>
          </p:cNvPr>
          <p:cNvSpPr txBox="1"/>
          <p:nvPr/>
        </p:nvSpPr>
        <p:spPr>
          <a:xfrm>
            <a:off x="7893687" y="5034351"/>
            <a:ext cx="1609775" cy="646331"/>
          </a:xfrm>
          <a:prstGeom prst="rect">
            <a:avLst/>
          </a:prstGeom>
          <a:noFill/>
        </p:spPr>
        <p:txBody>
          <a:bodyPr wrap="square" rtlCol="0">
            <a:spAutoFit/>
          </a:bodyPr>
          <a:lstStyle/>
          <a:p>
            <a:pPr algn="ctr"/>
            <a:r>
              <a:rPr lang="en-US" dirty="0">
                <a:solidFill>
                  <a:schemeClr val="bg1"/>
                </a:solidFill>
              </a:rPr>
              <a:t>Special Jig </a:t>
            </a:r>
          </a:p>
          <a:p>
            <a:pPr algn="ctr"/>
            <a:r>
              <a:rPr lang="en-US" dirty="0">
                <a:solidFill>
                  <a:schemeClr val="bg1"/>
                </a:solidFill>
              </a:rPr>
              <a:t>Required</a:t>
            </a:r>
          </a:p>
        </p:txBody>
      </p:sp>
      <p:sp>
        <p:nvSpPr>
          <p:cNvPr id="6" name="TextBox 5">
            <a:extLst>
              <a:ext uri="{FF2B5EF4-FFF2-40B4-BE49-F238E27FC236}">
                <a16:creationId xmlns:a16="http://schemas.microsoft.com/office/drawing/2014/main" id="{78B824CE-4F5A-CACC-7225-3A6FE9000119}"/>
              </a:ext>
            </a:extLst>
          </p:cNvPr>
          <p:cNvSpPr txBox="1"/>
          <p:nvPr/>
        </p:nvSpPr>
        <p:spPr>
          <a:xfrm>
            <a:off x="9883947" y="4272144"/>
            <a:ext cx="698678" cy="369332"/>
          </a:xfrm>
          <a:prstGeom prst="rect">
            <a:avLst/>
          </a:prstGeom>
          <a:noFill/>
        </p:spPr>
        <p:txBody>
          <a:bodyPr wrap="square">
            <a:spAutoFit/>
          </a:bodyPr>
          <a:lstStyle/>
          <a:p>
            <a:r>
              <a:rPr lang="en-US" dirty="0" err="1">
                <a:solidFill>
                  <a:srgbClr val="FF0000"/>
                </a:solidFill>
              </a:rPr>
              <a:t>Vcc</a:t>
            </a:r>
            <a:r>
              <a:rPr lang="en-US" dirty="0">
                <a:solidFill>
                  <a:srgbClr val="FF0000"/>
                </a:solidFill>
              </a:rPr>
              <a:t>(</a:t>
            </a:r>
            <a:r>
              <a:rPr lang="en-US" dirty="0" err="1">
                <a:solidFill>
                  <a:srgbClr val="FF0000"/>
                </a:solidFill>
              </a:rPr>
              <a:t>i</a:t>
            </a:r>
            <a:r>
              <a:rPr lang="en-US" dirty="0">
                <a:solidFill>
                  <a:srgbClr val="FF0000"/>
                </a:solidFill>
              </a:rPr>
              <a:t>) </a:t>
            </a:r>
            <a:endParaRPr lang="en-US" dirty="0"/>
          </a:p>
        </p:txBody>
      </p:sp>
      <p:sp>
        <p:nvSpPr>
          <p:cNvPr id="19" name="TextBox 18">
            <a:extLst>
              <a:ext uri="{FF2B5EF4-FFF2-40B4-BE49-F238E27FC236}">
                <a16:creationId xmlns:a16="http://schemas.microsoft.com/office/drawing/2014/main" id="{B372EB8B-3CF9-D2FD-3760-F69A1E1BFAB4}"/>
              </a:ext>
            </a:extLst>
          </p:cNvPr>
          <p:cNvSpPr txBox="1"/>
          <p:nvPr/>
        </p:nvSpPr>
        <p:spPr>
          <a:xfrm>
            <a:off x="5733846" y="1349360"/>
            <a:ext cx="435423" cy="369332"/>
          </a:xfrm>
          <a:prstGeom prst="rect">
            <a:avLst/>
          </a:prstGeom>
          <a:noFill/>
        </p:spPr>
        <p:txBody>
          <a:bodyPr wrap="square">
            <a:spAutoFit/>
          </a:bodyPr>
          <a:lstStyle/>
          <a:p>
            <a:r>
              <a:rPr lang="en-US" dirty="0" err="1">
                <a:solidFill>
                  <a:srgbClr val="FF0000"/>
                </a:solidFill>
              </a:rPr>
              <a:t>Vf</a:t>
            </a:r>
            <a:endParaRPr lang="en-US" dirty="0"/>
          </a:p>
        </p:txBody>
      </p:sp>
    </p:spTree>
    <p:extLst>
      <p:ext uri="{BB962C8B-B14F-4D97-AF65-F5344CB8AC3E}">
        <p14:creationId xmlns:p14="http://schemas.microsoft.com/office/powerpoint/2010/main" val="354799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4AA8-646E-EF3E-9388-146070080434}"/>
              </a:ext>
            </a:extLst>
          </p:cNvPr>
          <p:cNvSpPr>
            <a:spLocks noGrp="1"/>
          </p:cNvSpPr>
          <p:nvPr>
            <p:ph type="title"/>
          </p:nvPr>
        </p:nvSpPr>
        <p:spPr>
          <a:xfrm>
            <a:off x="621407" y="159975"/>
            <a:ext cx="10131425" cy="515155"/>
          </a:xfrm>
          <a:effectLst/>
        </p:spPr>
        <p:txBody>
          <a:bodyPr vert="horz" lIns="91440" tIns="45720" rIns="91440" bIns="45720" rtlCol="0" anchor="ctr">
            <a:normAutofit fontScale="90000"/>
          </a:bodyPr>
          <a:lstStyle/>
          <a:p>
            <a:r>
              <a:rPr lang="en-US" b="1" dirty="0">
                <a:solidFill>
                  <a:srgbClr val="00B0F0"/>
                </a:solidFill>
              </a:rPr>
              <a:t>DIODE PLOTS: 1n752 (5.6Z)</a:t>
            </a:r>
          </a:p>
        </p:txBody>
      </p:sp>
      <p:pic>
        <p:nvPicPr>
          <p:cNvPr id="19" name="Picture 18">
            <a:extLst>
              <a:ext uri="{FF2B5EF4-FFF2-40B4-BE49-F238E27FC236}">
                <a16:creationId xmlns:a16="http://schemas.microsoft.com/office/drawing/2014/main" id="{652B326F-F07D-472F-86FF-1FF434F44824}"/>
              </a:ext>
            </a:extLst>
          </p:cNvPr>
          <p:cNvPicPr>
            <a:picLocks noChangeAspect="1"/>
          </p:cNvPicPr>
          <p:nvPr/>
        </p:nvPicPr>
        <p:blipFill>
          <a:blip r:embed="rId2"/>
          <a:stretch>
            <a:fillRect/>
          </a:stretch>
        </p:blipFill>
        <p:spPr>
          <a:xfrm>
            <a:off x="5387999" y="1365159"/>
            <a:ext cx="1416002" cy="296373"/>
          </a:xfrm>
          <a:prstGeom prst="rect">
            <a:avLst/>
          </a:prstGeom>
        </p:spPr>
      </p:pic>
      <p:pic>
        <p:nvPicPr>
          <p:cNvPr id="21" name="Picture 20">
            <a:extLst>
              <a:ext uri="{FF2B5EF4-FFF2-40B4-BE49-F238E27FC236}">
                <a16:creationId xmlns:a16="http://schemas.microsoft.com/office/drawing/2014/main" id="{7E75BA1E-CFAB-594B-116E-D871F3372598}"/>
              </a:ext>
            </a:extLst>
          </p:cNvPr>
          <p:cNvPicPr>
            <a:picLocks noChangeAspect="1"/>
          </p:cNvPicPr>
          <p:nvPr/>
        </p:nvPicPr>
        <p:blipFill>
          <a:blip r:embed="rId3"/>
          <a:stretch>
            <a:fillRect/>
          </a:stretch>
        </p:blipFill>
        <p:spPr>
          <a:xfrm>
            <a:off x="272577" y="858453"/>
            <a:ext cx="5003070" cy="4289442"/>
          </a:xfrm>
          <a:prstGeom prst="rect">
            <a:avLst/>
          </a:prstGeom>
        </p:spPr>
      </p:pic>
      <p:sp>
        <p:nvSpPr>
          <p:cNvPr id="14" name="TextBox 13">
            <a:extLst>
              <a:ext uri="{FF2B5EF4-FFF2-40B4-BE49-F238E27FC236}">
                <a16:creationId xmlns:a16="http://schemas.microsoft.com/office/drawing/2014/main" id="{40067878-AE5B-4E84-90F0-F3AEF7C82389}"/>
              </a:ext>
            </a:extLst>
          </p:cNvPr>
          <p:cNvSpPr txBox="1"/>
          <p:nvPr/>
        </p:nvSpPr>
        <p:spPr>
          <a:xfrm>
            <a:off x="968113" y="1878266"/>
            <a:ext cx="1194751" cy="369332"/>
          </a:xfrm>
          <a:prstGeom prst="rect">
            <a:avLst/>
          </a:prstGeom>
          <a:noFill/>
        </p:spPr>
        <p:txBody>
          <a:bodyPr wrap="none" rtlCol="0">
            <a:spAutoFit/>
          </a:bodyPr>
          <a:lstStyle/>
          <a:p>
            <a:r>
              <a:rPr lang="en-US" dirty="0" err="1">
                <a:solidFill>
                  <a:srgbClr val="FF0000"/>
                </a:solidFill>
              </a:rPr>
              <a:t>Vcc</a:t>
            </a:r>
            <a:r>
              <a:rPr lang="en-US" dirty="0">
                <a:solidFill>
                  <a:srgbClr val="FF0000"/>
                </a:solidFill>
              </a:rPr>
              <a:t>(</a:t>
            </a:r>
            <a:r>
              <a:rPr lang="en-US" dirty="0" err="1">
                <a:solidFill>
                  <a:srgbClr val="FF0000"/>
                </a:solidFill>
              </a:rPr>
              <a:t>i</a:t>
            </a:r>
            <a:r>
              <a:rPr lang="en-US" dirty="0">
                <a:solidFill>
                  <a:srgbClr val="FF0000"/>
                </a:solidFill>
              </a:rPr>
              <a:t>) vs </a:t>
            </a:r>
            <a:r>
              <a:rPr lang="en-US" dirty="0" err="1">
                <a:solidFill>
                  <a:srgbClr val="FF0000"/>
                </a:solidFill>
              </a:rPr>
              <a:t>Vf</a:t>
            </a:r>
            <a:endParaRPr lang="en-US" dirty="0">
              <a:solidFill>
                <a:srgbClr val="FF0000"/>
              </a:solidFill>
            </a:endParaRPr>
          </a:p>
        </p:txBody>
      </p:sp>
      <p:sp>
        <p:nvSpPr>
          <p:cNvPr id="11" name="Oval 10">
            <a:extLst>
              <a:ext uri="{FF2B5EF4-FFF2-40B4-BE49-F238E27FC236}">
                <a16:creationId xmlns:a16="http://schemas.microsoft.com/office/drawing/2014/main" id="{B8B13933-316E-619E-C56C-F13B8B5CCA3B}"/>
              </a:ext>
            </a:extLst>
          </p:cNvPr>
          <p:cNvSpPr/>
          <p:nvPr/>
        </p:nvSpPr>
        <p:spPr>
          <a:xfrm>
            <a:off x="3168546" y="1228020"/>
            <a:ext cx="233167" cy="3013655"/>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37712BD-8C07-96D3-B175-CE9E11BBC984}"/>
              </a:ext>
            </a:extLst>
          </p:cNvPr>
          <p:cNvPicPr>
            <a:picLocks noChangeAspect="1"/>
          </p:cNvPicPr>
          <p:nvPr/>
        </p:nvPicPr>
        <p:blipFill>
          <a:blip r:embed="rId4"/>
          <a:stretch>
            <a:fillRect/>
          </a:stretch>
        </p:blipFill>
        <p:spPr>
          <a:xfrm>
            <a:off x="5387999" y="2530543"/>
            <a:ext cx="6719310" cy="2286156"/>
          </a:xfrm>
          <a:prstGeom prst="rect">
            <a:avLst/>
          </a:prstGeom>
        </p:spPr>
      </p:pic>
      <p:sp>
        <p:nvSpPr>
          <p:cNvPr id="24" name="Oval 23">
            <a:extLst>
              <a:ext uri="{FF2B5EF4-FFF2-40B4-BE49-F238E27FC236}">
                <a16:creationId xmlns:a16="http://schemas.microsoft.com/office/drawing/2014/main" id="{EC9F42F9-6BD1-3B10-4C36-93B035AEB4C3}"/>
              </a:ext>
            </a:extLst>
          </p:cNvPr>
          <p:cNvSpPr/>
          <p:nvPr/>
        </p:nvSpPr>
        <p:spPr>
          <a:xfrm>
            <a:off x="6270469" y="4636395"/>
            <a:ext cx="546411" cy="206062"/>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38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31A0-C2CF-EC55-9688-3D47F934A8C8}"/>
              </a:ext>
            </a:extLst>
          </p:cNvPr>
          <p:cNvSpPr>
            <a:spLocks noGrp="1"/>
          </p:cNvSpPr>
          <p:nvPr>
            <p:ph type="title"/>
          </p:nvPr>
        </p:nvSpPr>
        <p:spPr>
          <a:xfrm>
            <a:off x="685801" y="274751"/>
            <a:ext cx="10131425" cy="575256"/>
          </a:xfrm>
        </p:spPr>
        <p:txBody>
          <a:bodyPr>
            <a:normAutofit fontScale="90000"/>
          </a:bodyPr>
          <a:lstStyle/>
          <a:p>
            <a:r>
              <a:rPr lang="en-US" dirty="0"/>
              <a:t>TRANSISTOR TRACER V1 evolution</a:t>
            </a:r>
          </a:p>
        </p:txBody>
      </p:sp>
      <p:pic>
        <p:nvPicPr>
          <p:cNvPr id="4" name="Picture 3">
            <a:extLst>
              <a:ext uri="{FF2B5EF4-FFF2-40B4-BE49-F238E27FC236}">
                <a16:creationId xmlns:a16="http://schemas.microsoft.com/office/drawing/2014/main" id="{6B4C5939-2B97-DAAB-73BD-306C7BC2DCE2}"/>
              </a:ext>
            </a:extLst>
          </p:cNvPr>
          <p:cNvPicPr>
            <a:picLocks noChangeAspect="1"/>
          </p:cNvPicPr>
          <p:nvPr/>
        </p:nvPicPr>
        <p:blipFill>
          <a:blip r:embed="rId2"/>
          <a:stretch>
            <a:fillRect/>
          </a:stretch>
        </p:blipFill>
        <p:spPr>
          <a:xfrm rot="16200000">
            <a:off x="4830890" y="551859"/>
            <a:ext cx="2090162" cy="2744104"/>
          </a:xfrm>
          <a:prstGeom prst="rect">
            <a:avLst/>
          </a:prstGeom>
        </p:spPr>
      </p:pic>
      <p:pic>
        <p:nvPicPr>
          <p:cNvPr id="6" name="Picture 5">
            <a:extLst>
              <a:ext uri="{FF2B5EF4-FFF2-40B4-BE49-F238E27FC236}">
                <a16:creationId xmlns:a16="http://schemas.microsoft.com/office/drawing/2014/main" id="{E9C76135-2CB8-3D6F-0814-CC8C94D7F8F1}"/>
              </a:ext>
            </a:extLst>
          </p:cNvPr>
          <p:cNvPicPr>
            <a:picLocks noChangeAspect="1"/>
          </p:cNvPicPr>
          <p:nvPr/>
        </p:nvPicPr>
        <p:blipFill>
          <a:blip r:embed="rId3"/>
          <a:stretch>
            <a:fillRect/>
          </a:stretch>
        </p:blipFill>
        <p:spPr>
          <a:xfrm>
            <a:off x="61017" y="878830"/>
            <a:ext cx="4348829" cy="4472326"/>
          </a:xfrm>
          <a:prstGeom prst="rect">
            <a:avLst/>
          </a:prstGeom>
        </p:spPr>
      </p:pic>
      <p:pic>
        <p:nvPicPr>
          <p:cNvPr id="7" name="Picture 6">
            <a:extLst>
              <a:ext uri="{FF2B5EF4-FFF2-40B4-BE49-F238E27FC236}">
                <a16:creationId xmlns:a16="http://schemas.microsoft.com/office/drawing/2014/main" id="{AC1F36E6-3B4E-8259-501E-AF0C6C5EC8E1}"/>
              </a:ext>
            </a:extLst>
          </p:cNvPr>
          <p:cNvPicPr>
            <a:picLocks noChangeAspect="1"/>
          </p:cNvPicPr>
          <p:nvPr/>
        </p:nvPicPr>
        <p:blipFill>
          <a:blip r:embed="rId4"/>
          <a:stretch>
            <a:fillRect/>
          </a:stretch>
        </p:blipFill>
        <p:spPr>
          <a:xfrm rot="5400000">
            <a:off x="8421866" y="3439231"/>
            <a:ext cx="3753123" cy="2812645"/>
          </a:xfrm>
          <a:prstGeom prst="rect">
            <a:avLst/>
          </a:prstGeom>
        </p:spPr>
      </p:pic>
      <p:pic>
        <p:nvPicPr>
          <p:cNvPr id="8" name="Picture 7">
            <a:extLst>
              <a:ext uri="{FF2B5EF4-FFF2-40B4-BE49-F238E27FC236}">
                <a16:creationId xmlns:a16="http://schemas.microsoft.com/office/drawing/2014/main" id="{AD19B685-C38E-9FB6-36A3-F5CF6F57EA9E}"/>
              </a:ext>
            </a:extLst>
          </p:cNvPr>
          <p:cNvPicPr>
            <a:picLocks noChangeAspect="1"/>
          </p:cNvPicPr>
          <p:nvPr/>
        </p:nvPicPr>
        <p:blipFill>
          <a:blip r:embed="rId5"/>
          <a:stretch>
            <a:fillRect/>
          </a:stretch>
        </p:blipFill>
        <p:spPr>
          <a:xfrm>
            <a:off x="8355606" y="141209"/>
            <a:ext cx="3676211" cy="2755006"/>
          </a:xfrm>
          <a:prstGeom prst="rect">
            <a:avLst/>
          </a:prstGeom>
        </p:spPr>
      </p:pic>
      <p:sp>
        <p:nvSpPr>
          <p:cNvPr id="3" name="TextBox 2">
            <a:extLst>
              <a:ext uri="{FF2B5EF4-FFF2-40B4-BE49-F238E27FC236}">
                <a16:creationId xmlns:a16="http://schemas.microsoft.com/office/drawing/2014/main" id="{3084122E-88A9-9C87-DE78-A22FCF37D1D7}"/>
              </a:ext>
            </a:extLst>
          </p:cNvPr>
          <p:cNvSpPr txBox="1"/>
          <p:nvPr/>
        </p:nvSpPr>
        <p:spPr>
          <a:xfrm>
            <a:off x="332704" y="6139867"/>
            <a:ext cx="4077142" cy="369332"/>
          </a:xfrm>
          <a:prstGeom prst="rect">
            <a:avLst/>
          </a:prstGeom>
          <a:noFill/>
        </p:spPr>
        <p:txBody>
          <a:bodyPr wrap="none" rtlCol="0">
            <a:spAutoFit/>
          </a:bodyPr>
          <a:lstStyle/>
          <a:p>
            <a:r>
              <a:rPr lang="en-US" b="1" dirty="0">
                <a:solidFill>
                  <a:srgbClr val="FFC000"/>
                </a:solidFill>
                <a:effectLst>
                  <a:outerShdw blurRad="38100" dist="38100" dir="2700000" algn="tl">
                    <a:srgbClr val="000000">
                      <a:alpha val="43137"/>
                    </a:srgbClr>
                  </a:outerShdw>
                </a:effectLst>
              </a:rPr>
              <a:t>Drop PNP and PCHAN MOS Functionality</a:t>
            </a:r>
          </a:p>
        </p:txBody>
      </p:sp>
      <p:pic>
        <p:nvPicPr>
          <p:cNvPr id="5" name="Picture 4">
            <a:extLst>
              <a:ext uri="{FF2B5EF4-FFF2-40B4-BE49-F238E27FC236}">
                <a16:creationId xmlns:a16="http://schemas.microsoft.com/office/drawing/2014/main" id="{17A43E4C-6C34-16D9-B90F-328CFD058D1C}"/>
              </a:ext>
            </a:extLst>
          </p:cNvPr>
          <p:cNvPicPr>
            <a:picLocks noChangeAspect="1"/>
          </p:cNvPicPr>
          <p:nvPr/>
        </p:nvPicPr>
        <p:blipFill>
          <a:blip r:embed="rId6"/>
          <a:stretch>
            <a:fillRect/>
          </a:stretch>
        </p:blipFill>
        <p:spPr>
          <a:xfrm>
            <a:off x="4456696" y="3435684"/>
            <a:ext cx="3676210" cy="3147565"/>
          </a:xfrm>
          <a:prstGeom prst="rect">
            <a:avLst/>
          </a:prstGeom>
        </p:spPr>
      </p:pic>
    </p:spTree>
    <p:extLst>
      <p:ext uri="{BB962C8B-B14F-4D97-AF65-F5344CB8AC3E}">
        <p14:creationId xmlns:p14="http://schemas.microsoft.com/office/powerpoint/2010/main" val="1690284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D91F24-1D47-F84E-301A-66C2C35E0F5E}"/>
              </a:ext>
            </a:extLst>
          </p:cNvPr>
          <p:cNvPicPr>
            <a:picLocks noChangeAspect="1"/>
          </p:cNvPicPr>
          <p:nvPr/>
        </p:nvPicPr>
        <p:blipFill>
          <a:blip r:embed="rId2"/>
          <a:stretch>
            <a:fillRect/>
          </a:stretch>
        </p:blipFill>
        <p:spPr>
          <a:xfrm>
            <a:off x="1833774" y="999443"/>
            <a:ext cx="3781414" cy="5039419"/>
          </a:xfrm>
          <a:prstGeom prst="rect">
            <a:avLst/>
          </a:prstGeom>
        </p:spPr>
      </p:pic>
      <p:pic>
        <p:nvPicPr>
          <p:cNvPr id="5" name="Picture 4">
            <a:extLst>
              <a:ext uri="{FF2B5EF4-FFF2-40B4-BE49-F238E27FC236}">
                <a16:creationId xmlns:a16="http://schemas.microsoft.com/office/drawing/2014/main" id="{46216B1D-3C08-B7AA-AC38-D3D10FE6BFFD}"/>
              </a:ext>
            </a:extLst>
          </p:cNvPr>
          <p:cNvPicPr>
            <a:picLocks noChangeAspect="1"/>
          </p:cNvPicPr>
          <p:nvPr/>
        </p:nvPicPr>
        <p:blipFill>
          <a:blip r:embed="rId3"/>
          <a:stretch>
            <a:fillRect/>
          </a:stretch>
        </p:blipFill>
        <p:spPr>
          <a:xfrm>
            <a:off x="6864959" y="2192754"/>
            <a:ext cx="2439670" cy="2472491"/>
          </a:xfrm>
          <a:prstGeom prst="rect">
            <a:avLst/>
          </a:prstGeom>
        </p:spPr>
      </p:pic>
    </p:spTree>
    <p:extLst>
      <p:ext uri="{BB962C8B-B14F-4D97-AF65-F5344CB8AC3E}">
        <p14:creationId xmlns:p14="http://schemas.microsoft.com/office/powerpoint/2010/main" val="510563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237EFC5-1C24-891A-B2BA-93CF41CAB31D}"/>
              </a:ext>
            </a:extLst>
          </p:cNvPr>
          <p:cNvPicPr>
            <a:picLocks noChangeAspect="1"/>
          </p:cNvPicPr>
          <p:nvPr/>
        </p:nvPicPr>
        <p:blipFill>
          <a:blip r:embed="rId2"/>
          <a:stretch>
            <a:fillRect/>
          </a:stretch>
        </p:blipFill>
        <p:spPr>
          <a:xfrm>
            <a:off x="52791" y="795809"/>
            <a:ext cx="4136891" cy="3531492"/>
          </a:xfrm>
          <a:prstGeom prst="rect">
            <a:avLst/>
          </a:prstGeom>
        </p:spPr>
      </p:pic>
      <p:pic>
        <p:nvPicPr>
          <p:cNvPr id="17" name="Picture 16">
            <a:extLst>
              <a:ext uri="{FF2B5EF4-FFF2-40B4-BE49-F238E27FC236}">
                <a16:creationId xmlns:a16="http://schemas.microsoft.com/office/drawing/2014/main" id="{23CBE72A-F0D9-FFD2-5E32-BB038B4D6F1B}"/>
              </a:ext>
            </a:extLst>
          </p:cNvPr>
          <p:cNvPicPr>
            <a:picLocks noChangeAspect="1"/>
          </p:cNvPicPr>
          <p:nvPr/>
        </p:nvPicPr>
        <p:blipFill>
          <a:blip r:embed="rId3"/>
          <a:stretch>
            <a:fillRect/>
          </a:stretch>
        </p:blipFill>
        <p:spPr>
          <a:xfrm>
            <a:off x="4166244" y="119297"/>
            <a:ext cx="4016767" cy="3423728"/>
          </a:xfrm>
          <a:prstGeom prst="rect">
            <a:avLst/>
          </a:prstGeom>
        </p:spPr>
      </p:pic>
      <p:pic>
        <p:nvPicPr>
          <p:cNvPr id="9" name="Picture 8">
            <a:extLst>
              <a:ext uri="{FF2B5EF4-FFF2-40B4-BE49-F238E27FC236}">
                <a16:creationId xmlns:a16="http://schemas.microsoft.com/office/drawing/2014/main" id="{9D93C15F-B494-BE87-EF20-CE59EE5D56AD}"/>
              </a:ext>
            </a:extLst>
          </p:cNvPr>
          <p:cNvPicPr>
            <a:picLocks noChangeAspect="1"/>
          </p:cNvPicPr>
          <p:nvPr/>
        </p:nvPicPr>
        <p:blipFill>
          <a:blip r:embed="rId4"/>
          <a:stretch>
            <a:fillRect/>
          </a:stretch>
        </p:blipFill>
        <p:spPr>
          <a:xfrm>
            <a:off x="8304887" y="3536394"/>
            <a:ext cx="3887112" cy="3321606"/>
          </a:xfrm>
          <a:prstGeom prst="rect">
            <a:avLst/>
          </a:prstGeom>
        </p:spPr>
      </p:pic>
      <p:pic>
        <p:nvPicPr>
          <p:cNvPr id="38" name="Picture 37">
            <a:extLst>
              <a:ext uri="{FF2B5EF4-FFF2-40B4-BE49-F238E27FC236}">
                <a16:creationId xmlns:a16="http://schemas.microsoft.com/office/drawing/2014/main" id="{78F16400-B9C1-93E7-01AD-EC7F7D9B6EF0}"/>
              </a:ext>
            </a:extLst>
          </p:cNvPr>
          <p:cNvPicPr>
            <a:picLocks noChangeAspect="1"/>
          </p:cNvPicPr>
          <p:nvPr/>
        </p:nvPicPr>
        <p:blipFill>
          <a:blip r:embed="rId5"/>
          <a:stretch>
            <a:fillRect/>
          </a:stretch>
        </p:blipFill>
        <p:spPr>
          <a:xfrm>
            <a:off x="8148316" y="121571"/>
            <a:ext cx="4030669" cy="3421453"/>
          </a:xfrm>
          <a:prstGeom prst="rect">
            <a:avLst/>
          </a:prstGeom>
        </p:spPr>
      </p:pic>
      <p:pic>
        <p:nvPicPr>
          <p:cNvPr id="10" name="Picture 9">
            <a:extLst>
              <a:ext uri="{FF2B5EF4-FFF2-40B4-BE49-F238E27FC236}">
                <a16:creationId xmlns:a16="http://schemas.microsoft.com/office/drawing/2014/main" id="{F8A4CD2A-A61A-2166-5745-39E5E59E7E2C}"/>
              </a:ext>
            </a:extLst>
          </p:cNvPr>
          <p:cNvPicPr>
            <a:picLocks noChangeAspect="1"/>
          </p:cNvPicPr>
          <p:nvPr/>
        </p:nvPicPr>
        <p:blipFill>
          <a:blip r:embed="rId6"/>
          <a:stretch>
            <a:fillRect/>
          </a:stretch>
        </p:blipFill>
        <p:spPr>
          <a:xfrm>
            <a:off x="45736" y="4472177"/>
            <a:ext cx="7461914" cy="2267836"/>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856326"/>
          </a:xfrm>
          <a:effectLst/>
        </p:spPr>
        <p:txBody>
          <a:bodyPr vert="horz" lIns="91440" tIns="45720" rIns="91440" bIns="45720" rtlCol="0" anchor="ctr">
            <a:normAutofit/>
          </a:bodyPr>
          <a:lstStyle/>
          <a:p>
            <a:r>
              <a:rPr lang="en-US" b="1" dirty="0">
                <a:solidFill>
                  <a:srgbClr val="00B0F0"/>
                </a:solidFill>
              </a:rPr>
              <a:t>2N2222A</a:t>
            </a:r>
          </a:p>
        </p:txBody>
      </p:sp>
      <p:sp>
        <p:nvSpPr>
          <p:cNvPr id="3" name="Oval 2">
            <a:extLst>
              <a:ext uri="{FF2B5EF4-FFF2-40B4-BE49-F238E27FC236}">
                <a16:creationId xmlns:a16="http://schemas.microsoft.com/office/drawing/2014/main" id="{0C3769A1-2B56-15A5-A5FB-86CB82FFC7A7}"/>
              </a:ext>
            </a:extLst>
          </p:cNvPr>
          <p:cNvSpPr/>
          <p:nvPr/>
        </p:nvSpPr>
        <p:spPr>
          <a:xfrm flipH="1">
            <a:off x="1880326" y="1001490"/>
            <a:ext cx="13810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4278B0-0316-7227-B96D-E122214014BF}"/>
              </a:ext>
            </a:extLst>
          </p:cNvPr>
          <p:cNvSpPr txBox="1"/>
          <p:nvPr/>
        </p:nvSpPr>
        <p:spPr>
          <a:xfrm>
            <a:off x="6044140" y="800701"/>
            <a:ext cx="811632" cy="276999"/>
          </a:xfrm>
          <a:prstGeom prst="rect">
            <a:avLst/>
          </a:prstGeom>
          <a:noFill/>
        </p:spPr>
        <p:txBody>
          <a:bodyPr wrap="none" rtlCol="0">
            <a:spAutoFit/>
          </a:bodyPr>
          <a:lstStyle/>
          <a:p>
            <a:r>
              <a:rPr lang="en-US" sz="1200" dirty="0" err="1">
                <a:solidFill>
                  <a:srgbClr val="FF0000"/>
                </a:solidFill>
              </a:rPr>
              <a:t>Vbe</a:t>
            </a:r>
            <a:r>
              <a:rPr lang="en-US" sz="1200" dirty="0">
                <a:solidFill>
                  <a:srgbClr val="FF0000"/>
                </a:solidFill>
              </a:rPr>
              <a:t> (sat)?</a:t>
            </a:r>
          </a:p>
        </p:txBody>
      </p:sp>
      <p:cxnSp>
        <p:nvCxnSpPr>
          <p:cNvPr id="15" name="Straight Arrow Connector 14">
            <a:extLst>
              <a:ext uri="{FF2B5EF4-FFF2-40B4-BE49-F238E27FC236}">
                <a16:creationId xmlns:a16="http://schemas.microsoft.com/office/drawing/2014/main" id="{38FC5573-7A5A-3DB3-5F11-7275765FB5F0}"/>
              </a:ext>
            </a:extLst>
          </p:cNvPr>
          <p:cNvCxnSpPr>
            <a:cxnSpLocks/>
            <a:stCxn id="14" idx="3"/>
          </p:cNvCxnSpPr>
          <p:nvPr/>
        </p:nvCxnSpPr>
        <p:spPr>
          <a:xfrm flipV="1">
            <a:off x="6855772" y="652418"/>
            <a:ext cx="877385" cy="286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A9020A2-A643-30F5-B65A-B8D6C419265D}"/>
              </a:ext>
            </a:extLst>
          </p:cNvPr>
          <p:cNvSpPr txBox="1"/>
          <p:nvPr/>
        </p:nvSpPr>
        <p:spPr>
          <a:xfrm>
            <a:off x="1994971" y="1366608"/>
            <a:ext cx="458780" cy="307777"/>
          </a:xfrm>
          <a:prstGeom prst="rect">
            <a:avLst/>
          </a:prstGeom>
          <a:noFill/>
        </p:spPr>
        <p:txBody>
          <a:bodyPr wrap="none" rtlCol="0">
            <a:spAutoFit/>
          </a:bodyPr>
          <a:lstStyle/>
          <a:p>
            <a:r>
              <a:rPr lang="en-US" sz="1400" b="1" dirty="0">
                <a:solidFill>
                  <a:srgbClr val="FF0000"/>
                </a:solidFill>
              </a:rPr>
              <a:t>190</a:t>
            </a:r>
          </a:p>
        </p:txBody>
      </p:sp>
      <p:sp>
        <p:nvSpPr>
          <p:cNvPr id="6" name="Oval 5">
            <a:extLst>
              <a:ext uri="{FF2B5EF4-FFF2-40B4-BE49-F238E27FC236}">
                <a16:creationId xmlns:a16="http://schemas.microsoft.com/office/drawing/2014/main" id="{B2F74EF2-5EFC-8CC4-15F7-EA32CE0359E4}"/>
              </a:ext>
            </a:extLst>
          </p:cNvPr>
          <p:cNvSpPr/>
          <p:nvPr/>
        </p:nvSpPr>
        <p:spPr>
          <a:xfrm>
            <a:off x="5299557" y="5755475"/>
            <a:ext cx="1592885" cy="345522"/>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FB93BF-0E75-E19D-DB09-EC9674B30074}"/>
              </a:ext>
            </a:extLst>
          </p:cNvPr>
          <p:cNvSpPr/>
          <p:nvPr/>
        </p:nvSpPr>
        <p:spPr>
          <a:xfrm>
            <a:off x="6325849" y="4445000"/>
            <a:ext cx="566593" cy="441497"/>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1AAB9A6-4848-074D-C0DD-E7E35ABD51AE}"/>
              </a:ext>
            </a:extLst>
          </p:cNvPr>
          <p:cNvCxnSpPr/>
          <p:nvPr/>
        </p:nvCxnSpPr>
        <p:spPr>
          <a:xfrm>
            <a:off x="8669027" y="4024259"/>
            <a:ext cx="3357796" cy="0"/>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5182C9-F27E-E3FB-890C-CAE80C39B464}"/>
              </a:ext>
            </a:extLst>
          </p:cNvPr>
          <p:cNvCxnSpPr/>
          <p:nvPr/>
        </p:nvCxnSpPr>
        <p:spPr>
          <a:xfrm>
            <a:off x="8576872" y="5814001"/>
            <a:ext cx="3357796" cy="0"/>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AE2E9F-1C04-2AD2-3800-A377E79F98A5}"/>
              </a:ext>
            </a:extLst>
          </p:cNvPr>
          <p:cNvSpPr txBox="1"/>
          <p:nvPr/>
        </p:nvSpPr>
        <p:spPr>
          <a:xfrm>
            <a:off x="5533240" y="1244670"/>
            <a:ext cx="1007584"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Ic</a:t>
            </a:r>
            <a:endParaRPr lang="en-US" dirty="0">
              <a:solidFill>
                <a:srgbClr val="FF0000"/>
              </a:solidFill>
            </a:endParaRPr>
          </a:p>
        </p:txBody>
      </p:sp>
      <p:sp>
        <p:nvSpPr>
          <p:cNvPr id="23" name="TextBox 22">
            <a:extLst>
              <a:ext uri="{FF2B5EF4-FFF2-40B4-BE49-F238E27FC236}">
                <a16:creationId xmlns:a16="http://schemas.microsoft.com/office/drawing/2014/main" id="{79B186C9-C3B6-81C1-8857-2113F6AF3151}"/>
              </a:ext>
            </a:extLst>
          </p:cNvPr>
          <p:cNvSpPr txBox="1"/>
          <p:nvPr/>
        </p:nvSpPr>
        <p:spPr>
          <a:xfrm>
            <a:off x="9361578" y="4789991"/>
            <a:ext cx="1185133"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Vce</a:t>
            </a:r>
            <a:endParaRPr lang="en-US" dirty="0">
              <a:solidFill>
                <a:srgbClr val="FF0000"/>
              </a:solidFill>
            </a:endParaRPr>
          </a:p>
        </p:txBody>
      </p:sp>
      <p:sp>
        <p:nvSpPr>
          <p:cNvPr id="24" name="TextBox 23">
            <a:extLst>
              <a:ext uri="{FF2B5EF4-FFF2-40B4-BE49-F238E27FC236}">
                <a16:creationId xmlns:a16="http://schemas.microsoft.com/office/drawing/2014/main" id="{635DFCBA-4734-EAB7-20FD-A8E4CAA0F7C5}"/>
              </a:ext>
            </a:extLst>
          </p:cNvPr>
          <p:cNvSpPr txBox="1"/>
          <p:nvPr/>
        </p:nvSpPr>
        <p:spPr>
          <a:xfrm>
            <a:off x="2890719" y="1851628"/>
            <a:ext cx="1086901" cy="369332"/>
          </a:xfrm>
          <a:prstGeom prst="rect">
            <a:avLst/>
          </a:prstGeom>
          <a:noFill/>
        </p:spPr>
        <p:txBody>
          <a:bodyPr wrap="none" rtlCol="0">
            <a:spAutoFit/>
          </a:bodyPr>
          <a:lstStyle/>
          <a:p>
            <a:r>
              <a:rPr lang="en-US" dirty="0" err="1">
                <a:solidFill>
                  <a:srgbClr val="FF0000"/>
                </a:solidFill>
              </a:rPr>
              <a:t>Ic</a:t>
            </a:r>
            <a:r>
              <a:rPr lang="en-US" dirty="0">
                <a:solidFill>
                  <a:srgbClr val="FF0000"/>
                </a:solidFill>
              </a:rPr>
              <a:t> vs Beta</a:t>
            </a:r>
          </a:p>
        </p:txBody>
      </p:sp>
      <p:cxnSp>
        <p:nvCxnSpPr>
          <p:cNvPr id="26" name="Straight Arrow Connector 25">
            <a:extLst>
              <a:ext uri="{FF2B5EF4-FFF2-40B4-BE49-F238E27FC236}">
                <a16:creationId xmlns:a16="http://schemas.microsoft.com/office/drawing/2014/main" id="{4ECE5F5C-0F44-969C-2D18-3D606FA46BD9}"/>
              </a:ext>
            </a:extLst>
          </p:cNvPr>
          <p:cNvCxnSpPr/>
          <p:nvPr/>
        </p:nvCxnSpPr>
        <p:spPr>
          <a:xfrm>
            <a:off x="8974183" y="4027673"/>
            <a:ext cx="0" cy="1786328"/>
          </a:xfrm>
          <a:prstGeom prst="straightConnector1">
            <a:avLst/>
          </a:prstGeom>
          <a:ln w="22225">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A1C0DD-439C-94AB-D695-C73054E02019}"/>
              </a:ext>
            </a:extLst>
          </p:cNvPr>
          <p:cNvSpPr txBox="1"/>
          <p:nvPr/>
        </p:nvSpPr>
        <p:spPr>
          <a:xfrm rot="16200000">
            <a:off x="8402368" y="4787246"/>
            <a:ext cx="963725" cy="261610"/>
          </a:xfrm>
          <a:prstGeom prst="rect">
            <a:avLst/>
          </a:prstGeom>
          <a:noFill/>
        </p:spPr>
        <p:txBody>
          <a:bodyPr wrap="none" rtlCol="0">
            <a:spAutoFit/>
          </a:bodyPr>
          <a:lstStyle/>
          <a:p>
            <a:r>
              <a:rPr lang="en-US" sz="1100" dirty="0">
                <a:solidFill>
                  <a:srgbClr val="7030A0"/>
                </a:solidFill>
              </a:rPr>
              <a:t>Active Region</a:t>
            </a:r>
          </a:p>
        </p:txBody>
      </p:sp>
      <p:sp>
        <p:nvSpPr>
          <p:cNvPr id="30" name="Oval 29">
            <a:extLst>
              <a:ext uri="{FF2B5EF4-FFF2-40B4-BE49-F238E27FC236}">
                <a16:creationId xmlns:a16="http://schemas.microsoft.com/office/drawing/2014/main" id="{03BB6045-8453-F33A-E018-7C7FAC25779C}"/>
              </a:ext>
            </a:extLst>
          </p:cNvPr>
          <p:cNvSpPr/>
          <p:nvPr/>
        </p:nvSpPr>
        <p:spPr>
          <a:xfrm>
            <a:off x="11351660" y="4873642"/>
            <a:ext cx="130629" cy="10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E8B3DE0-EC4A-AC62-BCE6-57C6EF130024}"/>
              </a:ext>
            </a:extLst>
          </p:cNvPr>
          <p:cNvSpPr txBox="1"/>
          <p:nvPr/>
        </p:nvSpPr>
        <p:spPr>
          <a:xfrm>
            <a:off x="11493130" y="4737261"/>
            <a:ext cx="340158" cy="369332"/>
          </a:xfrm>
          <a:prstGeom prst="rect">
            <a:avLst/>
          </a:prstGeom>
          <a:noFill/>
        </p:spPr>
        <p:txBody>
          <a:bodyPr wrap="none" rtlCol="0">
            <a:spAutoFit/>
          </a:bodyPr>
          <a:lstStyle/>
          <a:p>
            <a:r>
              <a:rPr lang="en-US" b="1" dirty="0">
                <a:solidFill>
                  <a:srgbClr val="7030A0"/>
                </a:solidFill>
              </a:rPr>
              <a:t>Q</a:t>
            </a:r>
          </a:p>
        </p:txBody>
      </p:sp>
      <p:cxnSp>
        <p:nvCxnSpPr>
          <p:cNvPr id="32" name="Straight Connector 31">
            <a:extLst>
              <a:ext uri="{FF2B5EF4-FFF2-40B4-BE49-F238E27FC236}">
                <a16:creationId xmlns:a16="http://schemas.microsoft.com/office/drawing/2014/main" id="{37B00A80-BC39-AA07-C9A9-7F4B0F3ECD67}"/>
              </a:ext>
            </a:extLst>
          </p:cNvPr>
          <p:cNvCxnSpPr>
            <a:cxnSpLocks/>
          </p:cNvCxnSpPr>
          <p:nvPr/>
        </p:nvCxnSpPr>
        <p:spPr>
          <a:xfrm>
            <a:off x="8845787" y="1458086"/>
            <a:ext cx="1526122" cy="1274551"/>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7734FC3-E441-DAC0-70C3-4BC5E52744E9}"/>
              </a:ext>
            </a:extLst>
          </p:cNvPr>
          <p:cNvSpPr/>
          <p:nvPr/>
        </p:nvSpPr>
        <p:spPr>
          <a:xfrm>
            <a:off x="9472795" y="2006293"/>
            <a:ext cx="130629" cy="10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1B7C7CF-9E64-6F3B-749B-5B1CB91A43E9}"/>
              </a:ext>
            </a:extLst>
          </p:cNvPr>
          <p:cNvSpPr txBox="1"/>
          <p:nvPr/>
        </p:nvSpPr>
        <p:spPr>
          <a:xfrm>
            <a:off x="9585729" y="1848731"/>
            <a:ext cx="340158" cy="369332"/>
          </a:xfrm>
          <a:prstGeom prst="rect">
            <a:avLst/>
          </a:prstGeom>
          <a:noFill/>
        </p:spPr>
        <p:txBody>
          <a:bodyPr wrap="none" rtlCol="0">
            <a:spAutoFit/>
          </a:bodyPr>
          <a:lstStyle/>
          <a:p>
            <a:r>
              <a:rPr lang="en-US" b="1" dirty="0">
                <a:solidFill>
                  <a:srgbClr val="7030A0"/>
                </a:solidFill>
              </a:rPr>
              <a:t>Q</a:t>
            </a:r>
          </a:p>
        </p:txBody>
      </p:sp>
      <p:sp>
        <p:nvSpPr>
          <p:cNvPr id="11" name="TextBox 10">
            <a:extLst>
              <a:ext uri="{FF2B5EF4-FFF2-40B4-BE49-F238E27FC236}">
                <a16:creationId xmlns:a16="http://schemas.microsoft.com/office/drawing/2014/main" id="{9152E9E8-9813-4E5B-836D-0AD975EAC603}"/>
              </a:ext>
            </a:extLst>
          </p:cNvPr>
          <p:cNvSpPr txBox="1"/>
          <p:nvPr/>
        </p:nvSpPr>
        <p:spPr>
          <a:xfrm>
            <a:off x="11694446" y="5542583"/>
            <a:ext cx="521297" cy="307777"/>
          </a:xfrm>
          <a:prstGeom prst="rect">
            <a:avLst/>
          </a:prstGeom>
          <a:noFill/>
        </p:spPr>
        <p:txBody>
          <a:bodyPr wrap="none" rtlCol="0">
            <a:spAutoFit/>
          </a:bodyPr>
          <a:lstStyle/>
          <a:p>
            <a:r>
              <a:rPr lang="en-US" sz="1400" b="1" dirty="0">
                <a:solidFill>
                  <a:srgbClr val="FF0000"/>
                </a:solidFill>
              </a:rPr>
              <a:t>0.9V</a:t>
            </a:r>
          </a:p>
        </p:txBody>
      </p:sp>
      <p:cxnSp>
        <p:nvCxnSpPr>
          <p:cNvPr id="18" name="Straight Connector 17">
            <a:extLst>
              <a:ext uri="{FF2B5EF4-FFF2-40B4-BE49-F238E27FC236}">
                <a16:creationId xmlns:a16="http://schemas.microsoft.com/office/drawing/2014/main" id="{0268E4BA-5ECF-68A2-64AE-812717AEB4F2}"/>
              </a:ext>
            </a:extLst>
          </p:cNvPr>
          <p:cNvCxnSpPr>
            <a:cxnSpLocks/>
          </p:cNvCxnSpPr>
          <p:nvPr/>
        </p:nvCxnSpPr>
        <p:spPr>
          <a:xfrm flipV="1">
            <a:off x="7847687" y="278685"/>
            <a:ext cx="0" cy="2875472"/>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4FECAED-542D-9028-E583-C9ACA193826F}"/>
              </a:ext>
            </a:extLst>
          </p:cNvPr>
          <p:cNvSpPr txBox="1"/>
          <p:nvPr/>
        </p:nvSpPr>
        <p:spPr>
          <a:xfrm rot="16200000">
            <a:off x="7655844" y="2800115"/>
            <a:ext cx="651140" cy="307777"/>
          </a:xfrm>
          <a:prstGeom prst="rect">
            <a:avLst/>
          </a:prstGeom>
          <a:noFill/>
        </p:spPr>
        <p:txBody>
          <a:bodyPr wrap="none" rtlCol="0">
            <a:spAutoFit/>
          </a:bodyPr>
          <a:lstStyle/>
          <a:p>
            <a:r>
              <a:rPr lang="en-US" sz="1400" b="1" dirty="0">
                <a:solidFill>
                  <a:srgbClr val="FF0000"/>
                </a:solidFill>
              </a:rPr>
              <a:t>~ 0.8V</a:t>
            </a:r>
          </a:p>
        </p:txBody>
      </p:sp>
      <p:sp>
        <p:nvSpPr>
          <p:cNvPr id="4" name="TextBox 3">
            <a:extLst>
              <a:ext uri="{FF2B5EF4-FFF2-40B4-BE49-F238E27FC236}">
                <a16:creationId xmlns:a16="http://schemas.microsoft.com/office/drawing/2014/main" id="{D702816A-334D-F573-D024-3FC01D81B4C8}"/>
              </a:ext>
            </a:extLst>
          </p:cNvPr>
          <p:cNvSpPr txBox="1"/>
          <p:nvPr/>
        </p:nvSpPr>
        <p:spPr>
          <a:xfrm>
            <a:off x="6096000" y="3736391"/>
            <a:ext cx="1313645" cy="461665"/>
          </a:xfrm>
          <a:prstGeom prst="rect">
            <a:avLst/>
          </a:prstGeom>
          <a:noFill/>
        </p:spPr>
        <p:txBody>
          <a:bodyPr wrap="square" rtlCol="0">
            <a:spAutoFit/>
          </a:bodyPr>
          <a:lstStyle/>
          <a:p>
            <a:r>
              <a:rPr lang="en-US" sz="1200" dirty="0">
                <a:solidFill>
                  <a:srgbClr val="FFC000"/>
                </a:solidFill>
              </a:rPr>
              <a:t>Actual roll over or Tracer Limitation</a:t>
            </a:r>
          </a:p>
        </p:txBody>
      </p:sp>
      <p:cxnSp>
        <p:nvCxnSpPr>
          <p:cNvPr id="7" name="Straight Arrow Connector 6">
            <a:extLst>
              <a:ext uri="{FF2B5EF4-FFF2-40B4-BE49-F238E27FC236}">
                <a16:creationId xmlns:a16="http://schemas.microsoft.com/office/drawing/2014/main" id="{D84CA238-B2CA-D134-6CC6-2CA0D813B56E}"/>
              </a:ext>
            </a:extLst>
          </p:cNvPr>
          <p:cNvCxnSpPr>
            <a:cxnSpLocks/>
            <a:stCxn id="4" idx="3"/>
          </p:cNvCxnSpPr>
          <p:nvPr/>
        </p:nvCxnSpPr>
        <p:spPr>
          <a:xfrm>
            <a:off x="7409645" y="3967224"/>
            <a:ext cx="4361645" cy="19313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 name="Straight Arrow Connector 12">
            <a:extLst>
              <a:ext uri="{FF2B5EF4-FFF2-40B4-BE49-F238E27FC236}">
                <a16:creationId xmlns:a16="http://schemas.microsoft.com/office/drawing/2014/main" id="{3A67E6C4-2E27-7E50-0443-69D8918CB631}"/>
              </a:ext>
            </a:extLst>
          </p:cNvPr>
          <p:cNvCxnSpPr>
            <a:cxnSpLocks/>
            <a:stCxn id="4" idx="0"/>
          </p:cNvCxnSpPr>
          <p:nvPr/>
        </p:nvCxnSpPr>
        <p:spPr>
          <a:xfrm flipV="1">
            <a:off x="6752823" y="757003"/>
            <a:ext cx="1074702" cy="297938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64140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0208A9-A812-0BDE-820E-062C5AE268B4}"/>
              </a:ext>
            </a:extLst>
          </p:cNvPr>
          <p:cNvPicPr>
            <a:picLocks noChangeAspect="1"/>
          </p:cNvPicPr>
          <p:nvPr/>
        </p:nvPicPr>
        <p:blipFill>
          <a:blip r:embed="rId2"/>
          <a:stretch>
            <a:fillRect/>
          </a:stretch>
        </p:blipFill>
        <p:spPr>
          <a:xfrm>
            <a:off x="-54053" y="4397935"/>
            <a:ext cx="5811061" cy="1390844"/>
          </a:xfrm>
          <a:prstGeom prst="rect">
            <a:avLst/>
          </a:prstGeom>
        </p:spPr>
      </p:pic>
      <p:pic>
        <p:nvPicPr>
          <p:cNvPr id="4" name="Picture 3">
            <a:extLst>
              <a:ext uri="{FF2B5EF4-FFF2-40B4-BE49-F238E27FC236}">
                <a16:creationId xmlns:a16="http://schemas.microsoft.com/office/drawing/2014/main" id="{0F4A9E2E-531B-9E23-6792-47C8C30A0CFB}"/>
              </a:ext>
            </a:extLst>
          </p:cNvPr>
          <p:cNvPicPr>
            <a:picLocks noChangeAspect="1"/>
          </p:cNvPicPr>
          <p:nvPr/>
        </p:nvPicPr>
        <p:blipFill>
          <a:blip r:embed="rId3"/>
          <a:stretch>
            <a:fillRect/>
          </a:stretch>
        </p:blipFill>
        <p:spPr>
          <a:xfrm>
            <a:off x="4052070" y="0"/>
            <a:ext cx="4052069" cy="3456359"/>
          </a:xfrm>
          <a:prstGeom prst="rect">
            <a:avLst/>
          </a:prstGeom>
        </p:spPr>
      </p:pic>
      <p:pic>
        <p:nvPicPr>
          <p:cNvPr id="6" name="Picture 5">
            <a:extLst>
              <a:ext uri="{FF2B5EF4-FFF2-40B4-BE49-F238E27FC236}">
                <a16:creationId xmlns:a16="http://schemas.microsoft.com/office/drawing/2014/main" id="{C8889C36-C196-0FB7-683B-E8D635B7DA37}"/>
              </a:ext>
            </a:extLst>
          </p:cNvPr>
          <p:cNvPicPr>
            <a:picLocks noChangeAspect="1"/>
          </p:cNvPicPr>
          <p:nvPr/>
        </p:nvPicPr>
        <p:blipFill>
          <a:blip r:embed="rId4"/>
          <a:stretch>
            <a:fillRect/>
          </a:stretch>
        </p:blipFill>
        <p:spPr>
          <a:xfrm>
            <a:off x="1" y="853697"/>
            <a:ext cx="4052069" cy="3465260"/>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718537" y="6176"/>
            <a:ext cx="10131425" cy="978499"/>
          </a:xfrm>
          <a:effectLst/>
        </p:spPr>
        <p:txBody>
          <a:bodyPr vert="horz" lIns="91440" tIns="45720" rIns="91440" bIns="45720" rtlCol="0" anchor="ctr">
            <a:normAutofit/>
          </a:bodyPr>
          <a:lstStyle/>
          <a:p>
            <a:r>
              <a:rPr lang="en-US" b="1" dirty="0">
                <a:solidFill>
                  <a:srgbClr val="00B0F0"/>
                </a:solidFill>
              </a:rPr>
              <a:t>2n3904</a:t>
            </a:r>
          </a:p>
        </p:txBody>
      </p:sp>
      <p:pic>
        <p:nvPicPr>
          <p:cNvPr id="11" name="Picture 10">
            <a:extLst>
              <a:ext uri="{FF2B5EF4-FFF2-40B4-BE49-F238E27FC236}">
                <a16:creationId xmlns:a16="http://schemas.microsoft.com/office/drawing/2014/main" id="{5A49C692-024B-AC51-24E0-14259376C78B}"/>
              </a:ext>
            </a:extLst>
          </p:cNvPr>
          <p:cNvPicPr>
            <a:picLocks noChangeAspect="1"/>
          </p:cNvPicPr>
          <p:nvPr/>
        </p:nvPicPr>
        <p:blipFill>
          <a:blip r:embed="rId5"/>
          <a:stretch>
            <a:fillRect/>
          </a:stretch>
        </p:blipFill>
        <p:spPr>
          <a:xfrm>
            <a:off x="8102372" y="9630"/>
            <a:ext cx="4052069" cy="3446729"/>
          </a:xfrm>
          <a:prstGeom prst="rect">
            <a:avLst/>
          </a:prstGeom>
        </p:spPr>
      </p:pic>
      <p:sp>
        <p:nvSpPr>
          <p:cNvPr id="16" name="Oval 15">
            <a:extLst>
              <a:ext uri="{FF2B5EF4-FFF2-40B4-BE49-F238E27FC236}">
                <a16:creationId xmlns:a16="http://schemas.microsoft.com/office/drawing/2014/main" id="{ABAF9CA1-8D6D-FDE4-EA4F-E530370C82D6}"/>
              </a:ext>
            </a:extLst>
          </p:cNvPr>
          <p:cNvSpPr/>
          <p:nvPr/>
        </p:nvSpPr>
        <p:spPr>
          <a:xfrm>
            <a:off x="2310403" y="1064420"/>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0EDAD0-C436-8AC2-3C22-0FC25B293774}"/>
              </a:ext>
            </a:extLst>
          </p:cNvPr>
          <p:cNvSpPr txBox="1"/>
          <p:nvPr/>
        </p:nvSpPr>
        <p:spPr>
          <a:xfrm>
            <a:off x="2489320" y="2145039"/>
            <a:ext cx="458780" cy="307777"/>
          </a:xfrm>
          <a:prstGeom prst="rect">
            <a:avLst/>
          </a:prstGeom>
          <a:noFill/>
        </p:spPr>
        <p:txBody>
          <a:bodyPr wrap="none" rtlCol="0">
            <a:spAutoFit/>
          </a:bodyPr>
          <a:lstStyle/>
          <a:p>
            <a:r>
              <a:rPr lang="en-US" sz="1400" b="1" dirty="0">
                <a:solidFill>
                  <a:srgbClr val="FF0000"/>
                </a:solidFill>
              </a:rPr>
              <a:t>190</a:t>
            </a:r>
          </a:p>
        </p:txBody>
      </p:sp>
      <p:sp>
        <p:nvSpPr>
          <p:cNvPr id="8" name="TextBox 7">
            <a:extLst>
              <a:ext uri="{FF2B5EF4-FFF2-40B4-BE49-F238E27FC236}">
                <a16:creationId xmlns:a16="http://schemas.microsoft.com/office/drawing/2014/main" id="{DF863CEF-0135-DF66-A5B6-28BBBF0D1EF1}"/>
              </a:ext>
            </a:extLst>
          </p:cNvPr>
          <p:cNvSpPr txBox="1"/>
          <p:nvPr/>
        </p:nvSpPr>
        <p:spPr>
          <a:xfrm>
            <a:off x="1478555" y="1257079"/>
            <a:ext cx="458780" cy="307777"/>
          </a:xfrm>
          <a:prstGeom prst="rect">
            <a:avLst/>
          </a:prstGeom>
          <a:noFill/>
        </p:spPr>
        <p:txBody>
          <a:bodyPr wrap="none" rtlCol="0">
            <a:spAutoFit/>
          </a:bodyPr>
          <a:lstStyle/>
          <a:p>
            <a:r>
              <a:rPr lang="en-US" sz="1400" b="1" dirty="0">
                <a:solidFill>
                  <a:srgbClr val="FF0000"/>
                </a:solidFill>
              </a:rPr>
              <a:t>260</a:t>
            </a:r>
          </a:p>
        </p:txBody>
      </p:sp>
      <p:sp>
        <p:nvSpPr>
          <p:cNvPr id="10" name="Oval 9">
            <a:extLst>
              <a:ext uri="{FF2B5EF4-FFF2-40B4-BE49-F238E27FC236}">
                <a16:creationId xmlns:a16="http://schemas.microsoft.com/office/drawing/2014/main" id="{73453476-E1C1-644F-751E-341322245DFE}"/>
              </a:ext>
            </a:extLst>
          </p:cNvPr>
          <p:cNvSpPr/>
          <p:nvPr/>
        </p:nvSpPr>
        <p:spPr>
          <a:xfrm>
            <a:off x="1385350" y="1064420"/>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7EF73A1-C173-3201-9C48-FCC8DBFC3DEE}"/>
              </a:ext>
            </a:extLst>
          </p:cNvPr>
          <p:cNvSpPr txBox="1"/>
          <p:nvPr/>
        </p:nvSpPr>
        <p:spPr>
          <a:xfrm>
            <a:off x="829425" y="1906881"/>
            <a:ext cx="458780" cy="307777"/>
          </a:xfrm>
          <a:prstGeom prst="rect">
            <a:avLst/>
          </a:prstGeom>
          <a:noFill/>
        </p:spPr>
        <p:txBody>
          <a:bodyPr wrap="none" rtlCol="0">
            <a:spAutoFit/>
          </a:bodyPr>
          <a:lstStyle/>
          <a:p>
            <a:r>
              <a:rPr lang="en-US" sz="1400" b="1" dirty="0">
                <a:solidFill>
                  <a:srgbClr val="FF0000"/>
                </a:solidFill>
              </a:rPr>
              <a:t>200</a:t>
            </a:r>
          </a:p>
        </p:txBody>
      </p:sp>
      <p:sp>
        <p:nvSpPr>
          <p:cNvPr id="18" name="Oval 17">
            <a:extLst>
              <a:ext uri="{FF2B5EF4-FFF2-40B4-BE49-F238E27FC236}">
                <a16:creationId xmlns:a16="http://schemas.microsoft.com/office/drawing/2014/main" id="{4113CA78-66AC-CDDB-DAAC-0035785995E1}"/>
              </a:ext>
            </a:extLst>
          </p:cNvPr>
          <p:cNvSpPr/>
          <p:nvPr/>
        </p:nvSpPr>
        <p:spPr>
          <a:xfrm>
            <a:off x="701050" y="1046006"/>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C2BD11-765F-6E57-27CB-710D9B8ABCFE}"/>
              </a:ext>
            </a:extLst>
          </p:cNvPr>
          <p:cNvSpPr/>
          <p:nvPr/>
        </p:nvSpPr>
        <p:spPr>
          <a:xfrm>
            <a:off x="3687650" y="5003500"/>
            <a:ext cx="1632380" cy="873157"/>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3F6F4D-8FB9-0A38-9A74-064BE8871111}"/>
              </a:ext>
            </a:extLst>
          </p:cNvPr>
          <p:cNvSpPr txBox="1"/>
          <p:nvPr/>
        </p:nvSpPr>
        <p:spPr>
          <a:xfrm>
            <a:off x="5320030" y="6176318"/>
            <a:ext cx="873957" cy="276999"/>
          </a:xfrm>
          <a:prstGeom prst="rect">
            <a:avLst/>
          </a:prstGeom>
          <a:noFill/>
        </p:spPr>
        <p:txBody>
          <a:bodyPr wrap="none" rtlCol="0">
            <a:spAutoFit/>
          </a:bodyPr>
          <a:lstStyle/>
          <a:p>
            <a:r>
              <a:rPr lang="en-US" sz="1200" b="1" dirty="0">
                <a:solidFill>
                  <a:srgbClr val="FFC000"/>
                </a:solidFill>
              </a:rPr>
              <a:t>MINIMUM</a:t>
            </a:r>
          </a:p>
        </p:txBody>
      </p:sp>
      <p:cxnSp>
        <p:nvCxnSpPr>
          <p:cNvPr id="22" name="Straight Arrow Connector 21">
            <a:extLst>
              <a:ext uri="{FF2B5EF4-FFF2-40B4-BE49-F238E27FC236}">
                <a16:creationId xmlns:a16="http://schemas.microsoft.com/office/drawing/2014/main" id="{9155FC4F-1E3C-E2A9-BE5E-B5A643C73C5A}"/>
              </a:ext>
            </a:extLst>
          </p:cNvPr>
          <p:cNvCxnSpPr>
            <a:cxnSpLocks/>
          </p:cNvCxnSpPr>
          <p:nvPr/>
        </p:nvCxnSpPr>
        <p:spPr>
          <a:xfrm flipH="1" flipV="1">
            <a:off x="4252235" y="5588759"/>
            <a:ext cx="1354872" cy="63253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2" name="Picture 11">
            <a:extLst>
              <a:ext uri="{FF2B5EF4-FFF2-40B4-BE49-F238E27FC236}">
                <a16:creationId xmlns:a16="http://schemas.microsoft.com/office/drawing/2014/main" id="{CA33CE9B-E107-7126-440A-0AA731D410BD}"/>
              </a:ext>
            </a:extLst>
          </p:cNvPr>
          <p:cNvPicPr>
            <a:picLocks noChangeAspect="1"/>
          </p:cNvPicPr>
          <p:nvPr/>
        </p:nvPicPr>
        <p:blipFill>
          <a:blip r:embed="rId6"/>
          <a:stretch>
            <a:fillRect/>
          </a:stretch>
        </p:blipFill>
        <p:spPr>
          <a:xfrm>
            <a:off x="8077708" y="3392319"/>
            <a:ext cx="4059305" cy="3465260"/>
          </a:xfrm>
          <a:prstGeom prst="rect">
            <a:avLst/>
          </a:prstGeom>
        </p:spPr>
      </p:pic>
      <p:sp>
        <p:nvSpPr>
          <p:cNvPr id="15" name="TextBox 14">
            <a:extLst>
              <a:ext uri="{FF2B5EF4-FFF2-40B4-BE49-F238E27FC236}">
                <a16:creationId xmlns:a16="http://schemas.microsoft.com/office/drawing/2014/main" id="{299FDDD2-C96F-29E4-AB1D-76FAE5A1E704}"/>
              </a:ext>
            </a:extLst>
          </p:cNvPr>
          <p:cNvSpPr txBox="1"/>
          <p:nvPr/>
        </p:nvSpPr>
        <p:spPr>
          <a:xfrm>
            <a:off x="5592208" y="1119716"/>
            <a:ext cx="1007584"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Ic</a:t>
            </a:r>
            <a:endParaRPr lang="en-US" dirty="0">
              <a:solidFill>
                <a:srgbClr val="FF0000"/>
              </a:solidFill>
            </a:endParaRPr>
          </a:p>
        </p:txBody>
      </p:sp>
      <p:sp>
        <p:nvSpPr>
          <p:cNvPr id="17" name="TextBox 16">
            <a:extLst>
              <a:ext uri="{FF2B5EF4-FFF2-40B4-BE49-F238E27FC236}">
                <a16:creationId xmlns:a16="http://schemas.microsoft.com/office/drawing/2014/main" id="{1DA08C55-4DD2-7B64-E875-5BF2325D1AC9}"/>
              </a:ext>
            </a:extLst>
          </p:cNvPr>
          <p:cNvSpPr txBox="1"/>
          <p:nvPr/>
        </p:nvSpPr>
        <p:spPr>
          <a:xfrm>
            <a:off x="9498711" y="4724025"/>
            <a:ext cx="1185133"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Vce</a:t>
            </a:r>
            <a:endParaRPr lang="en-US" dirty="0">
              <a:solidFill>
                <a:srgbClr val="FF0000"/>
              </a:solidFill>
            </a:endParaRPr>
          </a:p>
        </p:txBody>
      </p:sp>
      <p:sp>
        <p:nvSpPr>
          <p:cNvPr id="21" name="TextBox 20">
            <a:extLst>
              <a:ext uri="{FF2B5EF4-FFF2-40B4-BE49-F238E27FC236}">
                <a16:creationId xmlns:a16="http://schemas.microsoft.com/office/drawing/2014/main" id="{D52D7904-3B6C-1C6F-B600-5BCA5427B8D1}"/>
              </a:ext>
            </a:extLst>
          </p:cNvPr>
          <p:cNvSpPr txBox="1"/>
          <p:nvPr/>
        </p:nvSpPr>
        <p:spPr>
          <a:xfrm>
            <a:off x="2766796" y="1443988"/>
            <a:ext cx="1062855" cy="369332"/>
          </a:xfrm>
          <a:prstGeom prst="rect">
            <a:avLst/>
          </a:prstGeom>
          <a:noFill/>
        </p:spPr>
        <p:txBody>
          <a:bodyPr wrap="none" rtlCol="0">
            <a:spAutoFit/>
          </a:bodyPr>
          <a:lstStyle/>
          <a:p>
            <a:r>
              <a:rPr lang="en-US" dirty="0" err="1">
                <a:solidFill>
                  <a:srgbClr val="FF0000"/>
                </a:solidFill>
              </a:rPr>
              <a:t>Ic</a:t>
            </a:r>
            <a:r>
              <a:rPr lang="en-US" dirty="0">
                <a:solidFill>
                  <a:srgbClr val="FF0000"/>
                </a:solidFill>
              </a:rPr>
              <a:t> vs Beta</a:t>
            </a:r>
          </a:p>
        </p:txBody>
      </p:sp>
      <p:sp>
        <p:nvSpPr>
          <p:cNvPr id="23" name="TextBox 22">
            <a:extLst>
              <a:ext uri="{FF2B5EF4-FFF2-40B4-BE49-F238E27FC236}">
                <a16:creationId xmlns:a16="http://schemas.microsoft.com/office/drawing/2014/main" id="{EA7D4356-A196-CBB5-D4E4-63AF9834F289}"/>
              </a:ext>
            </a:extLst>
          </p:cNvPr>
          <p:cNvSpPr txBox="1"/>
          <p:nvPr/>
        </p:nvSpPr>
        <p:spPr>
          <a:xfrm>
            <a:off x="11518653" y="6013038"/>
            <a:ext cx="618360" cy="338554"/>
          </a:xfrm>
          <a:prstGeom prst="rect">
            <a:avLst/>
          </a:prstGeom>
          <a:noFill/>
        </p:spPr>
        <p:txBody>
          <a:bodyPr wrap="square" rtlCol="0">
            <a:spAutoFit/>
          </a:bodyPr>
          <a:lstStyle/>
          <a:p>
            <a:pPr algn="ctr"/>
            <a:r>
              <a:rPr lang="en-US" sz="800" dirty="0">
                <a:solidFill>
                  <a:srgbClr val="FF0000"/>
                </a:solidFill>
              </a:rPr>
              <a:t>Limit for </a:t>
            </a:r>
            <a:r>
              <a:rPr lang="en-US" sz="800" dirty="0" err="1">
                <a:solidFill>
                  <a:srgbClr val="FF0000"/>
                </a:solidFill>
              </a:rPr>
              <a:t>Vbe</a:t>
            </a:r>
            <a:endParaRPr lang="en-US" sz="800" dirty="0">
              <a:solidFill>
                <a:srgbClr val="FF0000"/>
              </a:solidFill>
            </a:endParaRPr>
          </a:p>
        </p:txBody>
      </p:sp>
    </p:spTree>
    <p:extLst>
      <p:ext uri="{BB962C8B-B14F-4D97-AF65-F5344CB8AC3E}">
        <p14:creationId xmlns:p14="http://schemas.microsoft.com/office/powerpoint/2010/main" val="557292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A27914-D621-E978-5E30-9E836F4BED34}"/>
              </a:ext>
            </a:extLst>
          </p:cNvPr>
          <p:cNvPicPr>
            <a:picLocks noChangeAspect="1"/>
          </p:cNvPicPr>
          <p:nvPr/>
        </p:nvPicPr>
        <p:blipFill>
          <a:blip r:embed="rId2"/>
          <a:stretch>
            <a:fillRect/>
          </a:stretch>
        </p:blipFill>
        <p:spPr>
          <a:xfrm>
            <a:off x="8042701" y="3308310"/>
            <a:ext cx="4103489" cy="3495797"/>
          </a:xfrm>
          <a:prstGeom prst="rect">
            <a:avLst/>
          </a:prstGeom>
        </p:spPr>
      </p:pic>
      <p:pic>
        <p:nvPicPr>
          <p:cNvPr id="10" name="Picture 9">
            <a:extLst>
              <a:ext uri="{FF2B5EF4-FFF2-40B4-BE49-F238E27FC236}">
                <a16:creationId xmlns:a16="http://schemas.microsoft.com/office/drawing/2014/main" id="{A40FF775-15E3-5BC0-C0CA-68BF2E450D6D}"/>
              </a:ext>
            </a:extLst>
          </p:cNvPr>
          <p:cNvPicPr>
            <a:picLocks noChangeAspect="1"/>
          </p:cNvPicPr>
          <p:nvPr/>
        </p:nvPicPr>
        <p:blipFill>
          <a:blip r:embed="rId3"/>
          <a:stretch>
            <a:fillRect/>
          </a:stretch>
        </p:blipFill>
        <p:spPr>
          <a:xfrm>
            <a:off x="3996876" y="13505"/>
            <a:ext cx="4095075" cy="3495796"/>
          </a:xfrm>
          <a:prstGeom prst="rect">
            <a:avLst/>
          </a:prstGeom>
        </p:spPr>
      </p:pic>
      <p:pic>
        <p:nvPicPr>
          <p:cNvPr id="6" name="Picture 5">
            <a:extLst>
              <a:ext uri="{FF2B5EF4-FFF2-40B4-BE49-F238E27FC236}">
                <a16:creationId xmlns:a16="http://schemas.microsoft.com/office/drawing/2014/main" id="{3DC6DD59-0E04-B8A1-7B02-CB88D8937D38}"/>
              </a:ext>
            </a:extLst>
          </p:cNvPr>
          <p:cNvPicPr>
            <a:picLocks noChangeAspect="1"/>
          </p:cNvPicPr>
          <p:nvPr/>
        </p:nvPicPr>
        <p:blipFill>
          <a:blip r:embed="rId4"/>
          <a:stretch>
            <a:fillRect/>
          </a:stretch>
        </p:blipFill>
        <p:spPr>
          <a:xfrm>
            <a:off x="-187" y="984437"/>
            <a:ext cx="4100238" cy="3495796"/>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12102" y="-41268"/>
            <a:ext cx="10131425" cy="1051094"/>
          </a:xfrm>
          <a:effectLst/>
        </p:spPr>
        <p:txBody>
          <a:bodyPr vert="horz" lIns="91440" tIns="45720" rIns="91440" bIns="45720" rtlCol="0" anchor="ctr">
            <a:normAutofit/>
          </a:bodyPr>
          <a:lstStyle/>
          <a:p>
            <a:r>
              <a:rPr lang="en-US" b="1" dirty="0">
                <a:solidFill>
                  <a:srgbClr val="00B0F0"/>
                </a:solidFill>
              </a:rPr>
              <a:t>BC337</a:t>
            </a:r>
          </a:p>
        </p:txBody>
      </p:sp>
      <p:pic>
        <p:nvPicPr>
          <p:cNvPr id="9" name="Picture 8">
            <a:extLst>
              <a:ext uri="{FF2B5EF4-FFF2-40B4-BE49-F238E27FC236}">
                <a16:creationId xmlns:a16="http://schemas.microsoft.com/office/drawing/2014/main" id="{B1C71EBA-D843-3B73-A29B-9CE80CE45726}"/>
              </a:ext>
            </a:extLst>
          </p:cNvPr>
          <p:cNvPicPr>
            <a:picLocks noChangeAspect="1"/>
          </p:cNvPicPr>
          <p:nvPr/>
        </p:nvPicPr>
        <p:blipFill>
          <a:blip r:embed="rId5"/>
          <a:stretch>
            <a:fillRect/>
          </a:stretch>
        </p:blipFill>
        <p:spPr>
          <a:xfrm>
            <a:off x="8040364" y="13505"/>
            <a:ext cx="4095076" cy="3495796"/>
          </a:xfrm>
          <a:prstGeom prst="rect">
            <a:avLst/>
          </a:prstGeom>
        </p:spPr>
      </p:pic>
      <p:pic>
        <p:nvPicPr>
          <p:cNvPr id="11" name="Picture 10">
            <a:extLst>
              <a:ext uri="{FF2B5EF4-FFF2-40B4-BE49-F238E27FC236}">
                <a16:creationId xmlns:a16="http://schemas.microsoft.com/office/drawing/2014/main" id="{521DDA40-E1BF-9495-966D-12A085388B3C}"/>
              </a:ext>
            </a:extLst>
          </p:cNvPr>
          <p:cNvPicPr>
            <a:picLocks noChangeAspect="1"/>
          </p:cNvPicPr>
          <p:nvPr/>
        </p:nvPicPr>
        <p:blipFill>
          <a:blip r:embed="rId6"/>
          <a:stretch>
            <a:fillRect/>
          </a:stretch>
        </p:blipFill>
        <p:spPr>
          <a:xfrm>
            <a:off x="460400" y="5198044"/>
            <a:ext cx="6249272" cy="1352739"/>
          </a:xfrm>
          <a:prstGeom prst="rect">
            <a:avLst/>
          </a:prstGeom>
        </p:spPr>
      </p:pic>
      <p:sp>
        <p:nvSpPr>
          <p:cNvPr id="12" name="Oval 11">
            <a:extLst>
              <a:ext uri="{FF2B5EF4-FFF2-40B4-BE49-F238E27FC236}">
                <a16:creationId xmlns:a16="http://schemas.microsoft.com/office/drawing/2014/main" id="{17472103-0316-152E-9B59-DBDB46B7A4EC}"/>
              </a:ext>
            </a:extLst>
          </p:cNvPr>
          <p:cNvSpPr/>
          <p:nvPr/>
        </p:nvSpPr>
        <p:spPr>
          <a:xfrm>
            <a:off x="1404270" y="1325525"/>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D09557D0-1E62-15DD-E4AF-03628FD28F69}"/>
              </a:ext>
            </a:extLst>
          </p:cNvPr>
          <p:cNvSpPr/>
          <p:nvPr/>
        </p:nvSpPr>
        <p:spPr>
          <a:xfrm>
            <a:off x="4003287" y="5890582"/>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A014BCA-4521-DEBF-6C71-65A2D8E71F82}"/>
              </a:ext>
            </a:extLst>
          </p:cNvPr>
          <p:cNvSpPr txBox="1"/>
          <p:nvPr/>
        </p:nvSpPr>
        <p:spPr>
          <a:xfrm>
            <a:off x="6900645" y="443585"/>
            <a:ext cx="612668" cy="307777"/>
          </a:xfrm>
          <a:prstGeom prst="rect">
            <a:avLst/>
          </a:prstGeom>
          <a:noFill/>
        </p:spPr>
        <p:txBody>
          <a:bodyPr wrap="none" rtlCol="0">
            <a:spAutoFit/>
          </a:bodyPr>
          <a:lstStyle/>
          <a:p>
            <a:r>
              <a:rPr lang="en-US" sz="1400" b="1" dirty="0">
                <a:solidFill>
                  <a:srgbClr val="FF0000"/>
                </a:solidFill>
              </a:rPr>
              <a:t>0.73V</a:t>
            </a:r>
          </a:p>
        </p:txBody>
      </p:sp>
      <p:sp>
        <p:nvSpPr>
          <p:cNvPr id="17" name="TextBox 16">
            <a:extLst>
              <a:ext uri="{FF2B5EF4-FFF2-40B4-BE49-F238E27FC236}">
                <a16:creationId xmlns:a16="http://schemas.microsoft.com/office/drawing/2014/main" id="{F1F93184-1462-60B9-EB4A-0DAA8C3FECD8}"/>
              </a:ext>
            </a:extLst>
          </p:cNvPr>
          <p:cNvSpPr txBox="1"/>
          <p:nvPr/>
        </p:nvSpPr>
        <p:spPr>
          <a:xfrm>
            <a:off x="1575876" y="1557857"/>
            <a:ext cx="458780" cy="307777"/>
          </a:xfrm>
          <a:prstGeom prst="rect">
            <a:avLst/>
          </a:prstGeom>
          <a:noFill/>
        </p:spPr>
        <p:txBody>
          <a:bodyPr wrap="none" rtlCol="0">
            <a:spAutoFit/>
          </a:bodyPr>
          <a:lstStyle/>
          <a:p>
            <a:r>
              <a:rPr lang="en-US" sz="1400" b="1" dirty="0">
                <a:solidFill>
                  <a:srgbClr val="FF0000"/>
                </a:solidFill>
              </a:rPr>
              <a:t>320</a:t>
            </a:r>
          </a:p>
        </p:txBody>
      </p:sp>
      <p:sp>
        <p:nvSpPr>
          <p:cNvPr id="18" name="Oval 17">
            <a:extLst>
              <a:ext uri="{FF2B5EF4-FFF2-40B4-BE49-F238E27FC236}">
                <a16:creationId xmlns:a16="http://schemas.microsoft.com/office/drawing/2014/main" id="{A3193FB9-01ED-F3B6-F682-5FAF36C3BE79}"/>
              </a:ext>
            </a:extLst>
          </p:cNvPr>
          <p:cNvSpPr/>
          <p:nvPr/>
        </p:nvSpPr>
        <p:spPr>
          <a:xfrm>
            <a:off x="4765287" y="5291634"/>
            <a:ext cx="1471390"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E9E3DF-3985-0C2C-D638-F7D805167AD0}"/>
              </a:ext>
            </a:extLst>
          </p:cNvPr>
          <p:cNvSpPr txBox="1"/>
          <p:nvPr/>
        </p:nvSpPr>
        <p:spPr>
          <a:xfrm>
            <a:off x="1900743" y="2097966"/>
            <a:ext cx="1086901" cy="369332"/>
          </a:xfrm>
          <a:prstGeom prst="rect">
            <a:avLst/>
          </a:prstGeom>
          <a:noFill/>
        </p:spPr>
        <p:txBody>
          <a:bodyPr wrap="none" rtlCol="0">
            <a:spAutoFit/>
          </a:bodyPr>
          <a:lstStyle/>
          <a:p>
            <a:r>
              <a:rPr lang="en-US" dirty="0" err="1">
                <a:solidFill>
                  <a:srgbClr val="FF0000"/>
                </a:solidFill>
              </a:rPr>
              <a:t>Ib</a:t>
            </a:r>
            <a:r>
              <a:rPr lang="en-US" dirty="0">
                <a:solidFill>
                  <a:srgbClr val="FF0000"/>
                </a:solidFill>
              </a:rPr>
              <a:t> vs Beta</a:t>
            </a:r>
          </a:p>
        </p:txBody>
      </p:sp>
      <p:sp>
        <p:nvSpPr>
          <p:cNvPr id="5" name="TextBox 4">
            <a:extLst>
              <a:ext uri="{FF2B5EF4-FFF2-40B4-BE49-F238E27FC236}">
                <a16:creationId xmlns:a16="http://schemas.microsoft.com/office/drawing/2014/main" id="{C2051C1B-8CDA-68CD-7793-EC70D1E4B429}"/>
              </a:ext>
            </a:extLst>
          </p:cNvPr>
          <p:cNvSpPr txBox="1"/>
          <p:nvPr/>
        </p:nvSpPr>
        <p:spPr>
          <a:xfrm>
            <a:off x="5600305" y="1398715"/>
            <a:ext cx="1007584"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Ic</a:t>
            </a:r>
            <a:endParaRPr lang="en-US" dirty="0">
              <a:solidFill>
                <a:srgbClr val="FF0000"/>
              </a:solidFill>
            </a:endParaRPr>
          </a:p>
        </p:txBody>
      </p:sp>
      <p:sp>
        <p:nvSpPr>
          <p:cNvPr id="7" name="TextBox 6">
            <a:extLst>
              <a:ext uri="{FF2B5EF4-FFF2-40B4-BE49-F238E27FC236}">
                <a16:creationId xmlns:a16="http://schemas.microsoft.com/office/drawing/2014/main" id="{1E19C52F-D802-C172-A363-DBDDA5B39AE7}"/>
              </a:ext>
            </a:extLst>
          </p:cNvPr>
          <p:cNvSpPr txBox="1"/>
          <p:nvPr/>
        </p:nvSpPr>
        <p:spPr>
          <a:xfrm>
            <a:off x="9152849" y="4295567"/>
            <a:ext cx="1185133" cy="369332"/>
          </a:xfrm>
          <a:prstGeom prst="rect">
            <a:avLst/>
          </a:prstGeom>
          <a:noFill/>
        </p:spPr>
        <p:txBody>
          <a:bodyPr wrap="none" rtlCol="0">
            <a:spAutoFit/>
          </a:bodyPr>
          <a:lstStyle/>
          <a:p>
            <a:r>
              <a:rPr lang="en-US" dirty="0" err="1">
                <a:solidFill>
                  <a:srgbClr val="FF0000"/>
                </a:solidFill>
              </a:rPr>
              <a:t>Vbe</a:t>
            </a:r>
            <a:r>
              <a:rPr lang="en-US" dirty="0">
                <a:solidFill>
                  <a:srgbClr val="FF0000"/>
                </a:solidFill>
              </a:rPr>
              <a:t> vs </a:t>
            </a:r>
            <a:r>
              <a:rPr lang="en-US" dirty="0" err="1">
                <a:solidFill>
                  <a:srgbClr val="FF0000"/>
                </a:solidFill>
              </a:rPr>
              <a:t>Vce</a:t>
            </a:r>
            <a:endParaRPr lang="en-US" dirty="0">
              <a:solidFill>
                <a:srgbClr val="FF0000"/>
              </a:solidFill>
            </a:endParaRPr>
          </a:p>
        </p:txBody>
      </p:sp>
      <p:cxnSp>
        <p:nvCxnSpPr>
          <p:cNvPr id="19" name="Straight Connector 18">
            <a:extLst>
              <a:ext uri="{FF2B5EF4-FFF2-40B4-BE49-F238E27FC236}">
                <a16:creationId xmlns:a16="http://schemas.microsoft.com/office/drawing/2014/main" id="{8BB7DFA7-0D37-6F7A-25C6-4554BE88AFD5}"/>
              </a:ext>
            </a:extLst>
          </p:cNvPr>
          <p:cNvCxnSpPr/>
          <p:nvPr/>
        </p:nvCxnSpPr>
        <p:spPr>
          <a:xfrm>
            <a:off x="8352446" y="5719364"/>
            <a:ext cx="3563815" cy="0"/>
          </a:xfrm>
          <a:prstGeom prst="line">
            <a:avLst/>
          </a:prstGeom>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06FE9408-FB39-C46F-8A3B-481CEE02494E}"/>
              </a:ext>
            </a:extLst>
          </p:cNvPr>
          <p:cNvSpPr txBox="1"/>
          <p:nvPr/>
        </p:nvSpPr>
        <p:spPr>
          <a:xfrm>
            <a:off x="11014559" y="5403274"/>
            <a:ext cx="651140" cy="307777"/>
          </a:xfrm>
          <a:prstGeom prst="rect">
            <a:avLst/>
          </a:prstGeom>
          <a:noFill/>
        </p:spPr>
        <p:txBody>
          <a:bodyPr wrap="none" rtlCol="0">
            <a:spAutoFit/>
          </a:bodyPr>
          <a:lstStyle/>
          <a:p>
            <a:r>
              <a:rPr lang="en-US" sz="1400" b="1" dirty="0">
                <a:solidFill>
                  <a:srgbClr val="FF0000"/>
                </a:solidFill>
              </a:rPr>
              <a:t>~ 0.7V</a:t>
            </a:r>
          </a:p>
        </p:txBody>
      </p:sp>
      <p:sp>
        <p:nvSpPr>
          <p:cNvPr id="21" name="Oval 20">
            <a:extLst>
              <a:ext uri="{FF2B5EF4-FFF2-40B4-BE49-F238E27FC236}">
                <a16:creationId xmlns:a16="http://schemas.microsoft.com/office/drawing/2014/main" id="{3E3F5BBB-E656-CA0C-4B08-73B1F6B2A1D7}"/>
              </a:ext>
            </a:extLst>
          </p:cNvPr>
          <p:cNvSpPr/>
          <p:nvPr/>
        </p:nvSpPr>
        <p:spPr>
          <a:xfrm>
            <a:off x="5684041" y="6186673"/>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FEA2ED1-5411-20F1-A2C9-1C9B5ACA0DC2}"/>
              </a:ext>
            </a:extLst>
          </p:cNvPr>
          <p:cNvSpPr/>
          <p:nvPr/>
        </p:nvSpPr>
        <p:spPr>
          <a:xfrm>
            <a:off x="7540325" y="373548"/>
            <a:ext cx="473027" cy="256340"/>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6379002-F832-2D5E-C52F-8E10C7BF0AA1}"/>
              </a:ext>
            </a:extLst>
          </p:cNvPr>
          <p:cNvCxnSpPr/>
          <p:nvPr/>
        </p:nvCxnSpPr>
        <p:spPr>
          <a:xfrm flipV="1">
            <a:off x="6230452" y="629888"/>
            <a:ext cx="1612782" cy="350925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2" name="TextBox 21">
            <a:extLst>
              <a:ext uri="{FF2B5EF4-FFF2-40B4-BE49-F238E27FC236}">
                <a16:creationId xmlns:a16="http://schemas.microsoft.com/office/drawing/2014/main" id="{A1558A46-CD68-48ED-4CA9-98D946EF5AFA}"/>
              </a:ext>
            </a:extLst>
          </p:cNvPr>
          <p:cNvSpPr txBox="1"/>
          <p:nvPr/>
        </p:nvSpPr>
        <p:spPr>
          <a:xfrm>
            <a:off x="5500982" y="4139144"/>
            <a:ext cx="1313645" cy="461665"/>
          </a:xfrm>
          <a:prstGeom prst="rect">
            <a:avLst/>
          </a:prstGeom>
          <a:noFill/>
        </p:spPr>
        <p:txBody>
          <a:bodyPr wrap="square" rtlCol="0">
            <a:spAutoFit/>
          </a:bodyPr>
          <a:lstStyle/>
          <a:p>
            <a:r>
              <a:rPr lang="en-US" sz="1200" dirty="0">
                <a:solidFill>
                  <a:srgbClr val="FFC000"/>
                </a:solidFill>
              </a:rPr>
              <a:t>Actual roll over or Tracer Limitation</a:t>
            </a:r>
          </a:p>
        </p:txBody>
      </p:sp>
      <p:cxnSp>
        <p:nvCxnSpPr>
          <p:cNvPr id="23" name="Straight Arrow Connector 22">
            <a:extLst>
              <a:ext uri="{FF2B5EF4-FFF2-40B4-BE49-F238E27FC236}">
                <a16:creationId xmlns:a16="http://schemas.microsoft.com/office/drawing/2014/main" id="{03C7CDD4-A814-B908-B2A5-E1B109DF8873}"/>
              </a:ext>
            </a:extLst>
          </p:cNvPr>
          <p:cNvCxnSpPr>
            <a:cxnSpLocks/>
            <a:stCxn id="22" idx="3"/>
          </p:cNvCxnSpPr>
          <p:nvPr/>
        </p:nvCxnSpPr>
        <p:spPr>
          <a:xfrm>
            <a:off x="6814627" y="4369977"/>
            <a:ext cx="4851072" cy="145791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497669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323C9-F7B1-ED15-ED71-7DA14B55DAE2}"/>
              </a:ext>
            </a:extLst>
          </p:cNvPr>
          <p:cNvPicPr>
            <a:picLocks noChangeAspect="1"/>
          </p:cNvPicPr>
          <p:nvPr/>
        </p:nvPicPr>
        <p:blipFill>
          <a:blip r:embed="rId2"/>
          <a:stretch>
            <a:fillRect/>
          </a:stretch>
        </p:blipFill>
        <p:spPr>
          <a:xfrm>
            <a:off x="7899286" y="3307587"/>
            <a:ext cx="4166751" cy="3532542"/>
          </a:xfrm>
          <a:prstGeom prst="rect">
            <a:avLst/>
          </a:prstGeom>
        </p:spPr>
      </p:pic>
      <p:pic>
        <p:nvPicPr>
          <p:cNvPr id="8" name="Picture 7">
            <a:extLst>
              <a:ext uri="{FF2B5EF4-FFF2-40B4-BE49-F238E27FC236}">
                <a16:creationId xmlns:a16="http://schemas.microsoft.com/office/drawing/2014/main" id="{40D5F54D-F56F-3707-9B43-E7A98E8B4128}"/>
              </a:ext>
            </a:extLst>
          </p:cNvPr>
          <p:cNvPicPr>
            <a:picLocks noChangeAspect="1"/>
          </p:cNvPicPr>
          <p:nvPr/>
        </p:nvPicPr>
        <p:blipFill>
          <a:blip r:embed="rId3"/>
          <a:stretch>
            <a:fillRect/>
          </a:stretch>
        </p:blipFill>
        <p:spPr>
          <a:xfrm>
            <a:off x="56338" y="4425707"/>
            <a:ext cx="7461914" cy="2267836"/>
          </a:xfrm>
          <a:prstGeom prst="rect">
            <a:avLst/>
          </a:prstGeom>
        </p:spPr>
      </p:pic>
      <p:sp>
        <p:nvSpPr>
          <p:cNvPr id="2" name="Title 1">
            <a:extLst>
              <a:ext uri="{FF2B5EF4-FFF2-40B4-BE49-F238E27FC236}">
                <a16:creationId xmlns:a16="http://schemas.microsoft.com/office/drawing/2014/main" id="{66D64C18-6E41-6586-7392-75BDA7BB26AA}"/>
              </a:ext>
            </a:extLst>
          </p:cNvPr>
          <p:cNvSpPr>
            <a:spLocks noGrp="1"/>
          </p:cNvSpPr>
          <p:nvPr>
            <p:ph type="title"/>
          </p:nvPr>
        </p:nvSpPr>
        <p:spPr>
          <a:xfrm>
            <a:off x="652348" y="0"/>
            <a:ext cx="10131425" cy="683941"/>
          </a:xfrm>
          <a:effectLst/>
        </p:spPr>
        <p:txBody>
          <a:bodyPr vert="horz" lIns="91440" tIns="45720" rIns="91440" bIns="45720" rtlCol="0" anchor="ctr">
            <a:normAutofit/>
          </a:bodyPr>
          <a:lstStyle/>
          <a:p>
            <a:r>
              <a:rPr lang="en-US" b="1" dirty="0">
                <a:solidFill>
                  <a:srgbClr val="00B0F0"/>
                </a:solidFill>
              </a:rPr>
              <a:t>2N2219A</a:t>
            </a:r>
          </a:p>
        </p:txBody>
      </p:sp>
      <p:pic>
        <p:nvPicPr>
          <p:cNvPr id="9" name="Picture 8">
            <a:extLst>
              <a:ext uri="{FF2B5EF4-FFF2-40B4-BE49-F238E27FC236}">
                <a16:creationId xmlns:a16="http://schemas.microsoft.com/office/drawing/2014/main" id="{5C9ADC87-EAF2-6FAC-A0D3-6A856F0B6D8E}"/>
              </a:ext>
            </a:extLst>
          </p:cNvPr>
          <p:cNvPicPr>
            <a:picLocks noChangeAspect="1"/>
          </p:cNvPicPr>
          <p:nvPr/>
        </p:nvPicPr>
        <p:blipFill>
          <a:blip r:embed="rId4"/>
          <a:stretch>
            <a:fillRect/>
          </a:stretch>
        </p:blipFill>
        <p:spPr>
          <a:xfrm>
            <a:off x="0" y="816428"/>
            <a:ext cx="4067660" cy="3476792"/>
          </a:xfrm>
          <a:prstGeom prst="rect">
            <a:avLst/>
          </a:prstGeom>
        </p:spPr>
      </p:pic>
      <p:pic>
        <p:nvPicPr>
          <p:cNvPr id="11" name="Picture 10">
            <a:extLst>
              <a:ext uri="{FF2B5EF4-FFF2-40B4-BE49-F238E27FC236}">
                <a16:creationId xmlns:a16="http://schemas.microsoft.com/office/drawing/2014/main" id="{8D61B9EA-7E65-B863-F355-99EDD3E18BEC}"/>
              </a:ext>
            </a:extLst>
          </p:cNvPr>
          <p:cNvPicPr>
            <a:picLocks noChangeAspect="1"/>
          </p:cNvPicPr>
          <p:nvPr/>
        </p:nvPicPr>
        <p:blipFill>
          <a:blip r:embed="rId5"/>
          <a:stretch>
            <a:fillRect/>
          </a:stretch>
        </p:blipFill>
        <p:spPr>
          <a:xfrm>
            <a:off x="4036044" y="0"/>
            <a:ext cx="4089607" cy="3489299"/>
          </a:xfrm>
          <a:prstGeom prst="rect">
            <a:avLst/>
          </a:prstGeom>
        </p:spPr>
      </p:pic>
      <p:pic>
        <p:nvPicPr>
          <p:cNvPr id="13" name="Picture 12">
            <a:extLst>
              <a:ext uri="{FF2B5EF4-FFF2-40B4-BE49-F238E27FC236}">
                <a16:creationId xmlns:a16="http://schemas.microsoft.com/office/drawing/2014/main" id="{2F360C4A-7489-A55A-74F6-A73C4C0FF3B5}"/>
              </a:ext>
            </a:extLst>
          </p:cNvPr>
          <p:cNvPicPr>
            <a:picLocks noChangeAspect="1"/>
          </p:cNvPicPr>
          <p:nvPr/>
        </p:nvPicPr>
        <p:blipFill>
          <a:blip r:embed="rId6"/>
          <a:stretch>
            <a:fillRect/>
          </a:stretch>
        </p:blipFill>
        <p:spPr>
          <a:xfrm>
            <a:off x="8008046" y="0"/>
            <a:ext cx="4089608" cy="3476792"/>
          </a:xfrm>
          <a:prstGeom prst="rect">
            <a:avLst/>
          </a:prstGeom>
        </p:spPr>
      </p:pic>
      <p:sp>
        <p:nvSpPr>
          <p:cNvPr id="16" name="Oval 15">
            <a:extLst>
              <a:ext uri="{FF2B5EF4-FFF2-40B4-BE49-F238E27FC236}">
                <a16:creationId xmlns:a16="http://schemas.microsoft.com/office/drawing/2014/main" id="{126D5FD9-95F0-1454-7F4C-8FF1826A1447}"/>
              </a:ext>
            </a:extLst>
          </p:cNvPr>
          <p:cNvSpPr/>
          <p:nvPr/>
        </p:nvSpPr>
        <p:spPr>
          <a:xfrm>
            <a:off x="2121532" y="1023590"/>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3AB8E1-4D07-DD6E-4C4E-2CC05853C4D2}"/>
              </a:ext>
            </a:extLst>
          </p:cNvPr>
          <p:cNvSpPr/>
          <p:nvPr/>
        </p:nvSpPr>
        <p:spPr>
          <a:xfrm rot="21050529">
            <a:off x="10273676" y="7950"/>
            <a:ext cx="482408"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95B4FF-50D0-DC51-5824-3615664F0390}"/>
              </a:ext>
            </a:extLst>
          </p:cNvPr>
          <p:cNvSpPr txBox="1"/>
          <p:nvPr/>
        </p:nvSpPr>
        <p:spPr>
          <a:xfrm>
            <a:off x="2231948" y="1241041"/>
            <a:ext cx="458780" cy="307777"/>
          </a:xfrm>
          <a:prstGeom prst="rect">
            <a:avLst/>
          </a:prstGeom>
          <a:noFill/>
        </p:spPr>
        <p:txBody>
          <a:bodyPr wrap="none" rtlCol="0">
            <a:spAutoFit/>
          </a:bodyPr>
          <a:lstStyle/>
          <a:p>
            <a:r>
              <a:rPr lang="en-US" sz="1400" b="1" dirty="0">
                <a:solidFill>
                  <a:srgbClr val="FF0000"/>
                </a:solidFill>
              </a:rPr>
              <a:t>112</a:t>
            </a:r>
          </a:p>
        </p:txBody>
      </p:sp>
      <p:cxnSp>
        <p:nvCxnSpPr>
          <p:cNvPr id="10" name="Straight Connector 9">
            <a:extLst>
              <a:ext uri="{FF2B5EF4-FFF2-40B4-BE49-F238E27FC236}">
                <a16:creationId xmlns:a16="http://schemas.microsoft.com/office/drawing/2014/main" id="{7E770641-7AE4-43A4-BB9C-CEF1F8A9C871}"/>
              </a:ext>
            </a:extLst>
          </p:cNvPr>
          <p:cNvCxnSpPr/>
          <p:nvPr/>
        </p:nvCxnSpPr>
        <p:spPr>
          <a:xfrm>
            <a:off x="8352446" y="5719364"/>
            <a:ext cx="3563815" cy="0"/>
          </a:xfrm>
          <a:prstGeom prst="line">
            <a:avLst/>
          </a:prstGeom>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B8B5F1DE-F3F8-04FF-A276-CB819A9EB21F}"/>
              </a:ext>
            </a:extLst>
          </p:cNvPr>
          <p:cNvSpPr txBox="1"/>
          <p:nvPr/>
        </p:nvSpPr>
        <p:spPr>
          <a:xfrm>
            <a:off x="10775307" y="5418504"/>
            <a:ext cx="651140" cy="307777"/>
          </a:xfrm>
          <a:prstGeom prst="rect">
            <a:avLst/>
          </a:prstGeom>
          <a:noFill/>
        </p:spPr>
        <p:txBody>
          <a:bodyPr wrap="none" rtlCol="0">
            <a:spAutoFit/>
          </a:bodyPr>
          <a:lstStyle/>
          <a:p>
            <a:r>
              <a:rPr lang="en-US" sz="1400" b="1" dirty="0">
                <a:solidFill>
                  <a:srgbClr val="FF0000"/>
                </a:solidFill>
              </a:rPr>
              <a:t>~ 0.9V</a:t>
            </a:r>
          </a:p>
        </p:txBody>
      </p:sp>
      <p:sp>
        <p:nvSpPr>
          <p:cNvPr id="14" name="Oval 13">
            <a:extLst>
              <a:ext uri="{FF2B5EF4-FFF2-40B4-BE49-F238E27FC236}">
                <a16:creationId xmlns:a16="http://schemas.microsoft.com/office/drawing/2014/main" id="{8011601E-CCDA-19E0-5C5D-3AE502E17692}"/>
              </a:ext>
            </a:extLst>
          </p:cNvPr>
          <p:cNvSpPr/>
          <p:nvPr/>
        </p:nvSpPr>
        <p:spPr>
          <a:xfrm>
            <a:off x="5247777" y="5719364"/>
            <a:ext cx="1571033" cy="328739"/>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90E5F24-50C0-EDB6-22E8-A71FACC375C7}"/>
              </a:ext>
            </a:extLst>
          </p:cNvPr>
          <p:cNvSpPr/>
          <p:nvPr/>
        </p:nvSpPr>
        <p:spPr>
          <a:xfrm>
            <a:off x="6322423" y="4389366"/>
            <a:ext cx="699442" cy="472864"/>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879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B4333-268D-3ECB-342C-449405E1F99A}"/>
              </a:ext>
            </a:extLst>
          </p:cNvPr>
          <p:cNvPicPr>
            <a:picLocks noChangeAspect="1"/>
          </p:cNvPicPr>
          <p:nvPr/>
        </p:nvPicPr>
        <p:blipFill>
          <a:blip r:embed="rId2"/>
          <a:stretch>
            <a:fillRect/>
          </a:stretch>
        </p:blipFill>
        <p:spPr>
          <a:xfrm>
            <a:off x="4421641" y="2537246"/>
            <a:ext cx="3110284" cy="4149035"/>
          </a:xfrm>
          <a:prstGeom prst="rect">
            <a:avLst/>
          </a:prstGeom>
        </p:spPr>
      </p:pic>
      <p:sp>
        <p:nvSpPr>
          <p:cNvPr id="2" name="Title 1">
            <a:extLst>
              <a:ext uri="{FF2B5EF4-FFF2-40B4-BE49-F238E27FC236}">
                <a16:creationId xmlns:a16="http://schemas.microsoft.com/office/drawing/2014/main" id="{7BD6013F-CBDE-FD04-CB0A-EB2081215598}"/>
              </a:ext>
            </a:extLst>
          </p:cNvPr>
          <p:cNvSpPr>
            <a:spLocks noGrp="1"/>
          </p:cNvSpPr>
          <p:nvPr>
            <p:ph type="title"/>
          </p:nvPr>
        </p:nvSpPr>
        <p:spPr>
          <a:xfrm>
            <a:off x="621406" y="171719"/>
            <a:ext cx="10131425" cy="575256"/>
          </a:xfrm>
          <a:effectLst/>
        </p:spPr>
        <p:txBody>
          <a:bodyPr vert="horz" lIns="91440" tIns="45720" rIns="91440" bIns="45720" rtlCol="0" anchor="ctr">
            <a:normAutofit fontScale="90000"/>
          </a:bodyPr>
          <a:lstStyle/>
          <a:p>
            <a:r>
              <a:rPr lang="en-US" b="1" dirty="0">
                <a:solidFill>
                  <a:srgbClr val="00B0F0"/>
                </a:solidFill>
              </a:rPr>
              <a:t>BD139</a:t>
            </a:r>
          </a:p>
        </p:txBody>
      </p:sp>
      <p:pic>
        <p:nvPicPr>
          <p:cNvPr id="5" name="Picture 4">
            <a:extLst>
              <a:ext uri="{FF2B5EF4-FFF2-40B4-BE49-F238E27FC236}">
                <a16:creationId xmlns:a16="http://schemas.microsoft.com/office/drawing/2014/main" id="{C2C90091-D8B2-BB3A-B429-73B0B40994FA}"/>
              </a:ext>
            </a:extLst>
          </p:cNvPr>
          <p:cNvPicPr>
            <a:picLocks noChangeAspect="1"/>
          </p:cNvPicPr>
          <p:nvPr/>
        </p:nvPicPr>
        <p:blipFill>
          <a:blip r:embed="rId3"/>
          <a:stretch>
            <a:fillRect/>
          </a:stretch>
        </p:blipFill>
        <p:spPr>
          <a:xfrm>
            <a:off x="6667495" y="899651"/>
            <a:ext cx="5524505" cy="4714806"/>
          </a:xfrm>
          <a:prstGeom prst="rect">
            <a:avLst/>
          </a:prstGeom>
        </p:spPr>
      </p:pic>
      <p:pic>
        <p:nvPicPr>
          <p:cNvPr id="7" name="Picture 6">
            <a:extLst>
              <a:ext uri="{FF2B5EF4-FFF2-40B4-BE49-F238E27FC236}">
                <a16:creationId xmlns:a16="http://schemas.microsoft.com/office/drawing/2014/main" id="{19F3AA65-330D-6370-94A5-3B08F1726EC2}"/>
              </a:ext>
            </a:extLst>
          </p:cNvPr>
          <p:cNvPicPr>
            <a:picLocks noChangeAspect="1"/>
          </p:cNvPicPr>
          <p:nvPr/>
        </p:nvPicPr>
        <p:blipFill>
          <a:blip r:embed="rId4"/>
          <a:stretch>
            <a:fillRect/>
          </a:stretch>
        </p:blipFill>
        <p:spPr>
          <a:xfrm>
            <a:off x="74897" y="886930"/>
            <a:ext cx="5531478" cy="4714806"/>
          </a:xfrm>
          <a:prstGeom prst="rect">
            <a:avLst/>
          </a:prstGeom>
        </p:spPr>
      </p:pic>
      <p:sp>
        <p:nvSpPr>
          <p:cNvPr id="8" name="TextBox 7">
            <a:extLst>
              <a:ext uri="{FF2B5EF4-FFF2-40B4-BE49-F238E27FC236}">
                <a16:creationId xmlns:a16="http://schemas.microsoft.com/office/drawing/2014/main" id="{5E5B43A3-7341-9F27-162C-30638DDFB0A9}"/>
              </a:ext>
            </a:extLst>
          </p:cNvPr>
          <p:cNvSpPr txBox="1"/>
          <p:nvPr/>
        </p:nvSpPr>
        <p:spPr>
          <a:xfrm>
            <a:off x="2062092" y="3244334"/>
            <a:ext cx="2332049" cy="369332"/>
          </a:xfrm>
          <a:prstGeom prst="rect">
            <a:avLst/>
          </a:prstGeom>
          <a:noFill/>
        </p:spPr>
        <p:txBody>
          <a:bodyPr wrap="none" rtlCol="0">
            <a:spAutoFit/>
          </a:bodyPr>
          <a:lstStyle/>
          <a:p>
            <a:r>
              <a:rPr lang="en-US" dirty="0">
                <a:solidFill>
                  <a:srgbClr val="FF0000"/>
                </a:solidFill>
              </a:rPr>
              <a:t>WTF – negative slope!!</a:t>
            </a:r>
          </a:p>
        </p:txBody>
      </p:sp>
      <p:sp>
        <p:nvSpPr>
          <p:cNvPr id="9" name="Oval 8">
            <a:extLst>
              <a:ext uri="{FF2B5EF4-FFF2-40B4-BE49-F238E27FC236}">
                <a16:creationId xmlns:a16="http://schemas.microsoft.com/office/drawing/2014/main" id="{FADCBC0D-116C-0276-E1DA-92C58AE6024D}"/>
              </a:ext>
            </a:extLst>
          </p:cNvPr>
          <p:cNvSpPr/>
          <p:nvPr/>
        </p:nvSpPr>
        <p:spPr>
          <a:xfrm rot="642467">
            <a:off x="4583815" y="1522002"/>
            <a:ext cx="832886" cy="3359189"/>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43D6745-EC12-5D15-9856-D83EBBFBE91F}"/>
              </a:ext>
            </a:extLst>
          </p:cNvPr>
          <p:cNvSpPr txBox="1"/>
          <p:nvPr/>
        </p:nvSpPr>
        <p:spPr>
          <a:xfrm>
            <a:off x="7740645" y="2887722"/>
            <a:ext cx="2887265" cy="1169551"/>
          </a:xfrm>
          <a:prstGeom prst="rect">
            <a:avLst/>
          </a:prstGeom>
          <a:noFill/>
        </p:spPr>
        <p:txBody>
          <a:bodyPr wrap="none" rtlCol="0">
            <a:spAutoFit/>
          </a:bodyPr>
          <a:lstStyle/>
          <a:p>
            <a:r>
              <a:rPr lang="en-US" sz="1400" dirty="0">
                <a:solidFill>
                  <a:srgbClr val="FF0000"/>
                </a:solidFill>
              </a:rPr>
              <a:t>Plot is Beta vs </a:t>
            </a:r>
            <a:r>
              <a:rPr lang="en-US" sz="1400" dirty="0" err="1">
                <a:solidFill>
                  <a:srgbClr val="FF0000"/>
                </a:solidFill>
              </a:rPr>
              <a:t>Ib</a:t>
            </a:r>
            <a:endParaRPr lang="en-US" sz="1400" dirty="0">
              <a:solidFill>
                <a:srgbClr val="FF0000"/>
              </a:solidFill>
            </a:endParaRPr>
          </a:p>
          <a:p>
            <a:r>
              <a:rPr lang="en-US" sz="1400" dirty="0">
                <a:solidFill>
                  <a:srgbClr val="FF0000"/>
                </a:solidFill>
              </a:rPr>
              <a:t>(</a:t>
            </a:r>
            <a:r>
              <a:rPr lang="en-US" sz="1400" dirty="0" err="1">
                <a:solidFill>
                  <a:srgbClr val="FF0000"/>
                </a:solidFill>
              </a:rPr>
              <a:t>Ib</a:t>
            </a:r>
            <a:r>
              <a:rPr lang="en-US" sz="1400" dirty="0">
                <a:solidFill>
                  <a:srgbClr val="FF0000"/>
                </a:solidFill>
              </a:rPr>
              <a:t> is being </a:t>
            </a:r>
            <a:r>
              <a:rPr lang="en-US" sz="1400" dirty="0" err="1">
                <a:solidFill>
                  <a:srgbClr val="FF0000"/>
                </a:solidFill>
              </a:rPr>
              <a:t>sweeped</a:t>
            </a:r>
            <a:r>
              <a:rPr lang="en-US" sz="1400" dirty="0">
                <a:solidFill>
                  <a:srgbClr val="FF0000"/>
                </a:solidFill>
              </a:rPr>
              <a:t> – i.e., increasing</a:t>
            </a:r>
          </a:p>
          <a:p>
            <a:endParaRPr lang="en-US" sz="1400" dirty="0">
              <a:solidFill>
                <a:srgbClr val="FF0000"/>
              </a:solidFill>
            </a:endParaRPr>
          </a:p>
          <a:p>
            <a:r>
              <a:rPr lang="en-US" sz="1400" dirty="0">
                <a:solidFill>
                  <a:srgbClr val="FF0000"/>
                </a:solidFill>
              </a:rPr>
              <a:t>Prior plot is Beta vs </a:t>
            </a:r>
            <a:r>
              <a:rPr lang="en-US" sz="1400" dirty="0" err="1">
                <a:solidFill>
                  <a:srgbClr val="FF0000"/>
                </a:solidFill>
              </a:rPr>
              <a:t>Ic</a:t>
            </a:r>
            <a:r>
              <a:rPr lang="en-US" sz="1400" dirty="0">
                <a:solidFill>
                  <a:srgbClr val="FF0000"/>
                </a:solidFill>
              </a:rPr>
              <a:t> </a:t>
            </a:r>
          </a:p>
          <a:p>
            <a:r>
              <a:rPr lang="en-US" sz="1400" dirty="0">
                <a:solidFill>
                  <a:srgbClr val="FF0000"/>
                </a:solidFill>
              </a:rPr>
              <a:t>(</a:t>
            </a:r>
            <a:r>
              <a:rPr lang="en-US" sz="1400" dirty="0" err="1">
                <a:solidFill>
                  <a:srgbClr val="FF0000"/>
                </a:solidFill>
              </a:rPr>
              <a:t>Ic</a:t>
            </a:r>
            <a:r>
              <a:rPr lang="en-US" sz="1400" dirty="0">
                <a:solidFill>
                  <a:srgbClr val="FF0000"/>
                </a:solidFill>
              </a:rPr>
              <a:t> is an </a:t>
            </a:r>
            <a:r>
              <a:rPr lang="en-US" sz="1400" dirty="0" err="1">
                <a:solidFill>
                  <a:srgbClr val="FF0000"/>
                </a:solidFill>
              </a:rPr>
              <a:t>an</a:t>
            </a:r>
            <a:r>
              <a:rPr lang="en-US" sz="1400" dirty="0">
                <a:solidFill>
                  <a:srgbClr val="FF0000"/>
                </a:solidFill>
              </a:rPr>
              <a:t> independent variable)</a:t>
            </a:r>
          </a:p>
        </p:txBody>
      </p:sp>
      <p:sp>
        <p:nvSpPr>
          <p:cNvPr id="11" name="TextBox 10">
            <a:extLst>
              <a:ext uri="{FF2B5EF4-FFF2-40B4-BE49-F238E27FC236}">
                <a16:creationId xmlns:a16="http://schemas.microsoft.com/office/drawing/2014/main" id="{C3663983-587D-FB12-17A9-2B420189CAA3}"/>
              </a:ext>
            </a:extLst>
          </p:cNvPr>
          <p:cNvSpPr txBox="1"/>
          <p:nvPr/>
        </p:nvSpPr>
        <p:spPr>
          <a:xfrm>
            <a:off x="9980452" y="4929320"/>
            <a:ext cx="364202" cy="369332"/>
          </a:xfrm>
          <a:prstGeom prst="rect">
            <a:avLst/>
          </a:prstGeom>
          <a:noFill/>
        </p:spPr>
        <p:txBody>
          <a:bodyPr wrap="none" rtlCol="0">
            <a:spAutoFit/>
          </a:bodyPr>
          <a:lstStyle/>
          <a:p>
            <a:r>
              <a:rPr lang="en-US" dirty="0" err="1">
                <a:solidFill>
                  <a:srgbClr val="FF0000"/>
                </a:solidFill>
              </a:rPr>
              <a:t>Ib</a:t>
            </a:r>
            <a:endParaRPr lang="en-US" dirty="0">
              <a:solidFill>
                <a:srgbClr val="FF0000"/>
              </a:solidFill>
            </a:endParaRPr>
          </a:p>
        </p:txBody>
      </p:sp>
      <p:sp>
        <p:nvSpPr>
          <p:cNvPr id="12" name="TextBox 11">
            <a:extLst>
              <a:ext uri="{FF2B5EF4-FFF2-40B4-BE49-F238E27FC236}">
                <a16:creationId xmlns:a16="http://schemas.microsoft.com/office/drawing/2014/main" id="{AACD76CE-27D0-803C-F475-CD065632C99D}"/>
              </a:ext>
            </a:extLst>
          </p:cNvPr>
          <p:cNvSpPr txBox="1"/>
          <p:nvPr/>
        </p:nvSpPr>
        <p:spPr>
          <a:xfrm rot="16200000">
            <a:off x="6547847" y="3363982"/>
            <a:ext cx="608628" cy="369332"/>
          </a:xfrm>
          <a:prstGeom prst="rect">
            <a:avLst/>
          </a:prstGeom>
          <a:noFill/>
        </p:spPr>
        <p:txBody>
          <a:bodyPr wrap="none" rtlCol="0">
            <a:spAutoFit/>
          </a:bodyPr>
          <a:lstStyle/>
          <a:p>
            <a:r>
              <a:rPr lang="en-US" dirty="0">
                <a:solidFill>
                  <a:srgbClr val="FF0000"/>
                </a:solidFill>
              </a:rPr>
              <a:t>Beta</a:t>
            </a:r>
          </a:p>
        </p:txBody>
      </p:sp>
      <p:sp>
        <p:nvSpPr>
          <p:cNvPr id="15" name="TextBox 14">
            <a:extLst>
              <a:ext uri="{FF2B5EF4-FFF2-40B4-BE49-F238E27FC236}">
                <a16:creationId xmlns:a16="http://schemas.microsoft.com/office/drawing/2014/main" id="{AF269007-0643-C4F7-EF5B-971CE8BE3892}"/>
              </a:ext>
            </a:extLst>
          </p:cNvPr>
          <p:cNvSpPr txBox="1"/>
          <p:nvPr/>
        </p:nvSpPr>
        <p:spPr>
          <a:xfrm>
            <a:off x="3590902" y="3857153"/>
            <a:ext cx="803239" cy="461665"/>
          </a:xfrm>
          <a:prstGeom prst="rect">
            <a:avLst/>
          </a:prstGeom>
          <a:noFill/>
        </p:spPr>
        <p:txBody>
          <a:bodyPr wrap="square" rtlCol="0">
            <a:spAutoFit/>
          </a:bodyPr>
          <a:lstStyle/>
          <a:p>
            <a:pPr algn="ctr"/>
            <a:r>
              <a:rPr lang="en-US" sz="800" dirty="0">
                <a:solidFill>
                  <a:srgbClr val="FF0000"/>
                </a:solidFill>
              </a:rPr>
              <a:t>PS Current Limit</a:t>
            </a:r>
          </a:p>
          <a:p>
            <a:pPr algn="ctr"/>
            <a:r>
              <a:rPr lang="en-US" sz="800" dirty="0">
                <a:solidFill>
                  <a:srgbClr val="FF0000"/>
                </a:solidFill>
              </a:rPr>
              <a:t>500mA</a:t>
            </a:r>
          </a:p>
        </p:txBody>
      </p:sp>
      <p:sp>
        <p:nvSpPr>
          <p:cNvPr id="4" name="TextBox 3">
            <a:extLst>
              <a:ext uri="{FF2B5EF4-FFF2-40B4-BE49-F238E27FC236}">
                <a16:creationId xmlns:a16="http://schemas.microsoft.com/office/drawing/2014/main" id="{3491F0BA-6EA5-95DB-4D1E-C55B0628D260}"/>
              </a:ext>
            </a:extLst>
          </p:cNvPr>
          <p:cNvSpPr txBox="1"/>
          <p:nvPr/>
        </p:nvSpPr>
        <p:spPr>
          <a:xfrm>
            <a:off x="2504001" y="1880966"/>
            <a:ext cx="1086901" cy="369332"/>
          </a:xfrm>
          <a:prstGeom prst="rect">
            <a:avLst/>
          </a:prstGeom>
          <a:noFill/>
        </p:spPr>
        <p:txBody>
          <a:bodyPr wrap="none" rtlCol="0">
            <a:spAutoFit/>
          </a:bodyPr>
          <a:lstStyle/>
          <a:p>
            <a:r>
              <a:rPr lang="en-US" dirty="0" err="1">
                <a:solidFill>
                  <a:srgbClr val="FF0000"/>
                </a:solidFill>
              </a:rPr>
              <a:t>Ic</a:t>
            </a:r>
            <a:r>
              <a:rPr lang="en-US" dirty="0">
                <a:solidFill>
                  <a:srgbClr val="FF0000"/>
                </a:solidFill>
              </a:rPr>
              <a:t> vs Beta</a:t>
            </a:r>
          </a:p>
        </p:txBody>
      </p:sp>
      <p:sp>
        <p:nvSpPr>
          <p:cNvPr id="6" name="TextBox 5">
            <a:extLst>
              <a:ext uri="{FF2B5EF4-FFF2-40B4-BE49-F238E27FC236}">
                <a16:creationId xmlns:a16="http://schemas.microsoft.com/office/drawing/2014/main" id="{9D05CF1A-E269-70E0-EB62-BEA651AC699D}"/>
              </a:ext>
            </a:extLst>
          </p:cNvPr>
          <p:cNvSpPr txBox="1"/>
          <p:nvPr/>
        </p:nvSpPr>
        <p:spPr>
          <a:xfrm>
            <a:off x="10731429" y="1862870"/>
            <a:ext cx="1086901" cy="369332"/>
          </a:xfrm>
          <a:prstGeom prst="rect">
            <a:avLst/>
          </a:prstGeom>
          <a:noFill/>
        </p:spPr>
        <p:txBody>
          <a:bodyPr wrap="none" rtlCol="0">
            <a:spAutoFit/>
          </a:bodyPr>
          <a:lstStyle/>
          <a:p>
            <a:r>
              <a:rPr lang="en-US" dirty="0" err="1">
                <a:solidFill>
                  <a:srgbClr val="FF0000"/>
                </a:solidFill>
              </a:rPr>
              <a:t>Ib</a:t>
            </a:r>
            <a:r>
              <a:rPr lang="en-US" dirty="0">
                <a:solidFill>
                  <a:srgbClr val="FF0000"/>
                </a:solidFill>
              </a:rPr>
              <a:t> vs Beta</a:t>
            </a:r>
          </a:p>
        </p:txBody>
      </p:sp>
      <p:sp>
        <p:nvSpPr>
          <p:cNvPr id="13" name="TextBox 12">
            <a:extLst>
              <a:ext uri="{FF2B5EF4-FFF2-40B4-BE49-F238E27FC236}">
                <a16:creationId xmlns:a16="http://schemas.microsoft.com/office/drawing/2014/main" id="{118839AE-2629-2676-7CC0-8A7E008E887D}"/>
              </a:ext>
            </a:extLst>
          </p:cNvPr>
          <p:cNvSpPr txBox="1"/>
          <p:nvPr/>
        </p:nvSpPr>
        <p:spPr>
          <a:xfrm>
            <a:off x="5037288" y="4559988"/>
            <a:ext cx="340158" cy="369332"/>
          </a:xfrm>
          <a:prstGeom prst="rect">
            <a:avLst/>
          </a:prstGeom>
          <a:noFill/>
        </p:spPr>
        <p:txBody>
          <a:bodyPr wrap="none" rtlCol="0">
            <a:spAutoFit/>
          </a:bodyPr>
          <a:lstStyle/>
          <a:p>
            <a:r>
              <a:rPr lang="en-US" dirty="0" err="1">
                <a:solidFill>
                  <a:srgbClr val="FF0000"/>
                </a:solidFill>
              </a:rPr>
              <a:t>Ic</a:t>
            </a:r>
            <a:endParaRPr lang="en-US" dirty="0">
              <a:solidFill>
                <a:srgbClr val="FF0000"/>
              </a:solidFill>
            </a:endParaRPr>
          </a:p>
        </p:txBody>
      </p:sp>
      <p:sp>
        <p:nvSpPr>
          <p:cNvPr id="14" name="TextBox 13">
            <a:extLst>
              <a:ext uri="{FF2B5EF4-FFF2-40B4-BE49-F238E27FC236}">
                <a16:creationId xmlns:a16="http://schemas.microsoft.com/office/drawing/2014/main" id="{CFDBAECC-630E-68C7-8A13-19CC3A2EF1A3}"/>
              </a:ext>
            </a:extLst>
          </p:cNvPr>
          <p:cNvSpPr txBox="1"/>
          <p:nvPr/>
        </p:nvSpPr>
        <p:spPr>
          <a:xfrm rot="16200000">
            <a:off x="-35862" y="3376702"/>
            <a:ext cx="608628" cy="369332"/>
          </a:xfrm>
          <a:prstGeom prst="rect">
            <a:avLst/>
          </a:prstGeom>
          <a:noFill/>
        </p:spPr>
        <p:txBody>
          <a:bodyPr wrap="none" rtlCol="0">
            <a:spAutoFit/>
          </a:bodyPr>
          <a:lstStyle/>
          <a:p>
            <a:r>
              <a:rPr lang="en-US" dirty="0">
                <a:solidFill>
                  <a:srgbClr val="FF0000"/>
                </a:solidFill>
              </a:rPr>
              <a:t>Beta</a:t>
            </a:r>
          </a:p>
        </p:txBody>
      </p:sp>
    </p:spTree>
    <p:extLst>
      <p:ext uri="{BB962C8B-B14F-4D97-AF65-F5344CB8AC3E}">
        <p14:creationId xmlns:p14="http://schemas.microsoft.com/office/powerpoint/2010/main" val="1668803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9ABBC0-A29D-276B-1D1F-EEA21B1381AC}"/>
              </a:ext>
            </a:extLst>
          </p:cNvPr>
          <p:cNvPicPr>
            <a:picLocks noChangeAspect="1"/>
          </p:cNvPicPr>
          <p:nvPr/>
        </p:nvPicPr>
        <p:blipFill>
          <a:blip r:embed="rId2"/>
          <a:stretch>
            <a:fillRect/>
          </a:stretch>
        </p:blipFill>
        <p:spPr>
          <a:xfrm>
            <a:off x="4091811" y="73981"/>
            <a:ext cx="4062491" cy="3460870"/>
          </a:xfrm>
          <a:prstGeom prst="rect">
            <a:avLst/>
          </a:prstGeom>
        </p:spPr>
      </p:pic>
      <p:sp>
        <p:nvSpPr>
          <p:cNvPr id="2" name="Title 1">
            <a:extLst>
              <a:ext uri="{FF2B5EF4-FFF2-40B4-BE49-F238E27FC236}">
                <a16:creationId xmlns:a16="http://schemas.microsoft.com/office/drawing/2014/main" id="{7BD6013F-CBDE-FD04-CB0A-EB2081215598}"/>
              </a:ext>
            </a:extLst>
          </p:cNvPr>
          <p:cNvSpPr>
            <a:spLocks noGrp="1"/>
          </p:cNvSpPr>
          <p:nvPr>
            <p:ph type="title"/>
          </p:nvPr>
        </p:nvSpPr>
        <p:spPr>
          <a:xfrm>
            <a:off x="621406" y="171719"/>
            <a:ext cx="10131425" cy="575256"/>
          </a:xfrm>
          <a:effectLst/>
        </p:spPr>
        <p:txBody>
          <a:bodyPr vert="horz" lIns="91440" tIns="45720" rIns="91440" bIns="45720" rtlCol="0" anchor="ctr">
            <a:normAutofit fontScale="90000"/>
          </a:bodyPr>
          <a:lstStyle/>
          <a:p>
            <a:r>
              <a:rPr lang="en-US" b="1" dirty="0">
                <a:solidFill>
                  <a:srgbClr val="00B0F0"/>
                </a:solidFill>
              </a:rPr>
              <a:t>BD139</a:t>
            </a:r>
          </a:p>
        </p:txBody>
      </p:sp>
      <p:pic>
        <p:nvPicPr>
          <p:cNvPr id="7" name="Picture 6">
            <a:extLst>
              <a:ext uri="{FF2B5EF4-FFF2-40B4-BE49-F238E27FC236}">
                <a16:creationId xmlns:a16="http://schemas.microsoft.com/office/drawing/2014/main" id="{19F3AA65-330D-6370-94A5-3B08F1726EC2}"/>
              </a:ext>
            </a:extLst>
          </p:cNvPr>
          <p:cNvPicPr>
            <a:picLocks noChangeAspect="1"/>
          </p:cNvPicPr>
          <p:nvPr/>
        </p:nvPicPr>
        <p:blipFill>
          <a:blip r:embed="rId3"/>
          <a:stretch>
            <a:fillRect/>
          </a:stretch>
        </p:blipFill>
        <p:spPr>
          <a:xfrm>
            <a:off x="-6971" y="899652"/>
            <a:ext cx="4083512" cy="3480619"/>
          </a:xfrm>
          <a:prstGeom prst="rect">
            <a:avLst/>
          </a:prstGeom>
        </p:spPr>
      </p:pic>
      <p:pic>
        <p:nvPicPr>
          <p:cNvPr id="15" name="Picture 14">
            <a:extLst>
              <a:ext uri="{FF2B5EF4-FFF2-40B4-BE49-F238E27FC236}">
                <a16:creationId xmlns:a16="http://schemas.microsoft.com/office/drawing/2014/main" id="{B13B54CF-93B6-3ED3-298E-322104C62E23}"/>
              </a:ext>
            </a:extLst>
          </p:cNvPr>
          <p:cNvPicPr>
            <a:picLocks noChangeAspect="1"/>
          </p:cNvPicPr>
          <p:nvPr/>
        </p:nvPicPr>
        <p:blipFill>
          <a:blip r:embed="rId4"/>
          <a:stretch>
            <a:fillRect/>
          </a:stretch>
        </p:blipFill>
        <p:spPr>
          <a:xfrm>
            <a:off x="139069" y="4710539"/>
            <a:ext cx="7520357" cy="1067327"/>
          </a:xfrm>
          <a:prstGeom prst="rect">
            <a:avLst/>
          </a:prstGeom>
        </p:spPr>
      </p:pic>
      <p:pic>
        <p:nvPicPr>
          <p:cNvPr id="17" name="Picture 16">
            <a:extLst>
              <a:ext uri="{FF2B5EF4-FFF2-40B4-BE49-F238E27FC236}">
                <a16:creationId xmlns:a16="http://schemas.microsoft.com/office/drawing/2014/main" id="{3FB63217-352B-1259-E127-29E71F7FD15D}"/>
              </a:ext>
            </a:extLst>
          </p:cNvPr>
          <p:cNvPicPr>
            <a:picLocks noChangeAspect="1"/>
          </p:cNvPicPr>
          <p:nvPr/>
        </p:nvPicPr>
        <p:blipFill>
          <a:blip r:embed="rId5"/>
          <a:stretch>
            <a:fillRect/>
          </a:stretch>
        </p:blipFill>
        <p:spPr>
          <a:xfrm>
            <a:off x="8107409" y="55154"/>
            <a:ext cx="4084591" cy="3479697"/>
          </a:xfrm>
          <a:prstGeom prst="rect">
            <a:avLst/>
          </a:prstGeom>
        </p:spPr>
      </p:pic>
      <p:sp>
        <p:nvSpPr>
          <p:cNvPr id="18" name="Oval 17">
            <a:extLst>
              <a:ext uri="{FF2B5EF4-FFF2-40B4-BE49-F238E27FC236}">
                <a16:creationId xmlns:a16="http://schemas.microsoft.com/office/drawing/2014/main" id="{BD4E3B49-7764-C056-6E69-9DC132E1FCE9}"/>
              </a:ext>
            </a:extLst>
          </p:cNvPr>
          <p:cNvSpPr/>
          <p:nvPr/>
        </p:nvSpPr>
        <p:spPr>
          <a:xfrm>
            <a:off x="1666109" y="1231766"/>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3CF4074-88DF-AACC-5ABE-85726B142D1F}"/>
              </a:ext>
            </a:extLst>
          </p:cNvPr>
          <p:cNvSpPr/>
          <p:nvPr/>
        </p:nvSpPr>
        <p:spPr>
          <a:xfrm>
            <a:off x="6513408" y="5090014"/>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06E4CED-7C89-CFCA-A56F-78DA5AC71578}"/>
              </a:ext>
            </a:extLst>
          </p:cNvPr>
          <p:cNvSpPr txBox="1"/>
          <p:nvPr/>
        </p:nvSpPr>
        <p:spPr>
          <a:xfrm>
            <a:off x="2846800" y="2967335"/>
            <a:ext cx="803239" cy="461665"/>
          </a:xfrm>
          <a:prstGeom prst="rect">
            <a:avLst/>
          </a:prstGeom>
          <a:noFill/>
        </p:spPr>
        <p:txBody>
          <a:bodyPr wrap="square" rtlCol="0">
            <a:spAutoFit/>
          </a:bodyPr>
          <a:lstStyle/>
          <a:p>
            <a:pPr algn="ctr"/>
            <a:r>
              <a:rPr lang="en-US" sz="800" dirty="0">
                <a:solidFill>
                  <a:srgbClr val="FF0000"/>
                </a:solidFill>
              </a:rPr>
              <a:t>PS Current Limit</a:t>
            </a:r>
          </a:p>
          <a:p>
            <a:pPr algn="ctr"/>
            <a:r>
              <a:rPr lang="en-US" sz="800" dirty="0">
                <a:solidFill>
                  <a:srgbClr val="FF0000"/>
                </a:solidFill>
              </a:rPr>
              <a:t>500mA</a:t>
            </a:r>
          </a:p>
        </p:txBody>
      </p:sp>
      <p:sp>
        <p:nvSpPr>
          <p:cNvPr id="3" name="TextBox 2">
            <a:extLst>
              <a:ext uri="{FF2B5EF4-FFF2-40B4-BE49-F238E27FC236}">
                <a16:creationId xmlns:a16="http://schemas.microsoft.com/office/drawing/2014/main" id="{D00498FD-F2CB-123E-1A28-E0A83CC9C1DB}"/>
              </a:ext>
            </a:extLst>
          </p:cNvPr>
          <p:cNvSpPr txBox="1"/>
          <p:nvPr/>
        </p:nvSpPr>
        <p:spPr>
          <a:xfrm>
            <a:off x="1773438" y="1487226"/>
            <a:ext cx="458780" cy="307777"/>
          </a:xfrm>
          <a:prstGeom prst="rect">
            <a:avLst/>
          </a:prstGeom>
          <a:noFill/>
        </p:spPr>
        <p:txBody>
          <a:bodyPr wrap="none" rtlCol="0">
            <a:spAutoFit/>
          </a:bodyPr>
          <a:lstStyle/>
          <a:p>
            <a:r>
              <a:rPr lang="en-US" sz="1400" b="1" dirty="0">
                <a:solidFill>
                  <a:srgbClr val="FF0000"/>
                </a:solidFill>
              </a:rPr>
              <a:t>250</a:t>
            </a:r>
          </a:p>
        </p:txBody>
      </p:sp>
      <p:cxnSp>
        <p:nvCxnSpPr>
          <p:cNvPr id="8" name="Straight Connector 7">
            <a:extLst>
              <a:ext uri="{FF2B5EF4-FFF2-40B4-BE49-F238E27FC236}">
                <a16:creationId xmlns:a16="http://schemas.microsoft.com/office/drawing/2014/main" id="{D5868E5F-C6FB-A439-69E7-DA55F2DE7A3F}"/>
              </a:ext>
            </a:extLst>
          </p:cNvPr>
          <p:cNvCxnSpPr/>
          <p:nvPr/>
        </p:nvCxnSpPr>
        <p:spPr>
          <a:xfrm>
            <a:off x="4590487" y="595552"/>
            <a:ext cx="356381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D7D293E8-37A1-2618-ADDF-E9117F4905C5}"/>
              </a:ext>
            </a:extLst>
          </p:cNvPr>
          <p:cNvCxnSpPr/>
          <p:nvPr/>
        </p:nvCxnSpPr>
        <p:spPr>
          <a:xfrm>
            <a:off x="7818955" y="419014"/>
            <a:ext cx="0" cy="2548321"/>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FEEE34A1-BFF3-876A-2259-6695777F0AE4}"/>
              </a:ext>
            </a:extLst>
          </p:cNvPr>
          <p:cNvSpPr txBox="1"/>
          <p:nvPr/>
        </p:nvSpPr>
        <p:spPr>
          <a:xfrm rot="16200000">
            <a:off x="7423742" y="2236763"/>
            <a:ext cx="521297" cy="307777"/>
          </a:xfrm>
          <a:prstGeom prst="rect">
            <a:avLst/>
          </a:prstGeom>
          <a:noFill/>
        </p:spPr>
        <p:txBody>
          <a:bodyPr wrap="none" rtlCol="0">
            <a:spAutoFit/>
          </a:bodyPr>
          <a:lstStyle/>
          <a:p>
            <a:r>
              <a:rPr lang="en-US" sz="1400" b="1" dirty="0">
                <a:solidFill>
                  <a:srgbClr val="FF0000"/>
                </a:solidFill>
              </a:rPr>
              <a:t>0.8V</a:t>
            </a:r>
          </a:p>
        </p:txBody>
      </p:sp>
      <p:sp>
        <p:nvSpPr>
          <p:cNvPr id="12" name="TextBox 11">
            <a:extLst>
              <a:ext uri="{FF2B5EF4-FFF2-40B4-BE49-F238E27FC236}">
                <a16:creationId xmlns:a16="http://schemas.microsoft.com/office/drawing/2014/main" id="{00ADC4EB-2161-75A3-2691-B773F5762DDD}"/>
              </a:ext>
            </a:extLst>
          </p:cNvPr>
          <p:cNvSpPr txBox="1"/>
          <p:nvPr/>
        </p:nvSpPr>
        <p:spPr>
          <a:xfrm>
            <a:off x="4000355" y="311343"/>
            <a:ext cx="803239" cy="461665"/>
          </a:xfrm>
          <a:prstGeom prst="rect">
            <a:avLst/>
          </a:prstGeom>
          <a:noFill/>
        </p:spPr>
        <p:txBody>
          <a:bodyPr wrap="square" rtlCol="0">
            <a:spAutoFit/>
          </a:bodyPr>
          <a:lstStyle/>
          <a:p>
            <a:pPr algn="ctr"/>
            <a:r>
              <a:rPr lang="en-US" sz="800" dirty="0">
                <a:solidFill>
                  <a:srgbClr val="FF0000"/>
                </a:solidFill>
              </a:rPr>
              <a:t>PS Current Limit</a:t>
            </a:r>
          </a:p>
          <a:p>
            <a:pPr algn="ctr"/>
            <a:r>
              <a:rPr lang="en-US" sz="800" dirty="0">
                <a:solidFill>
                  <a:srgbClr val="FF0000"/>
                </a:solidFill>
              </a:rPr>
              <a:t>500mA</a:t>
            </a:r>
          </a:p>
        </p:txBody>
      </p:sp>
      <p:pic>
        <p:nvPicPr>
          <p:cNvPr id="5" name="Picture 4">
            <a:extLst>
              <a:ext uri="{FF2B5EF4-FFF2-40B4-BE49-F238E27FC236}">
                <a16:creationId xmlns:a16="http://schemas.microsoft.com/office/drawing/2014/main" id="{DA0C4000-8CCB-01C0-FE13-36502E4BDD32}"/>
              </a:ext>
            </a:extLst>
          </p:cNvPr>
          <p:cNvPicPr>
            <a:picLocks noChangeAspect="1"/>
          </p:cNvPicPr>
          <p:nvPr/>
        </p:nvPicPr>
        <p:blipFill>
          <a:blip r:embed="rId6"/>
          <a:stretch>
            <a:fillRect/>
          </a:stretch>
        </p:blipFill>
        <p:spPr>
          <a:xfrm>
            <a:off x="8092139" y="3341585"/>
            <a:ext cx="4077298" cy="3480620"/>
          </a:xfrm>
          <a:prstGeom prst="rect">
            <a:avLst/>
          </a:prstGeom>
        </p:spPr>
      </p:pic>
      <p:cxnSp>
        <p:nvCxnSpPr>
          <p:cNvPr id="13" name="Straight Connector 12">
            <a:extLst>
              <a:ext uri="{FF2B5EF4-FFF2-40B4-BE49-F238E27FC236}">
                <a16:creationId xmlns:a16="http://schemas.microsoft.com/office/drawing/2014/main" id="{7C5D3535-D583-8F42-E44E-8FDC4D1369D8}"/>
              </a:ext>
            </a:extLst>
          </p:cNvPr>
          <p:cNvCxnSpPr/>
          <p:nvPr/>
        </p:nvCxnSpPr>
        <p:spPr>
          <a:xfrm>
            <a:off x="8605622" y="5755184"/>
            <a:ext cx="3563815" cy="0"/>
          </a:xfrm>
          <a:prstGeom prst="line">
            <a:avLst/>
          </a:prstGeom>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E85390E2-91A5-AE1C-B325-B1ABB3F1B811}"/>
              </a:ext>
            </a:extLst>
          </p:cNvPr>
          <p:cNvSpPr txBox="1"/>
          <p:nvPr/>
        </p:nvSpPr>
        <p:spPr>
          <a:xfrm>
            <a:off x="10868393" y="5470089"/>
            <a:ext cx="651140" cy="307777"/>
          </a:xfrm>
          <a:prstGeom prst="rect">
            <a:avLst/>
          </a:prstGeom>
          <a:noFill/>
        </p:spPr>
        <p:txBody>
          <a:bodyPr wrap="none" rtlCol="0">
            <a:spAutoFit/>
          </a:bodyPr>
          <a:lstStyle/>
          <a:p>
            <a:r>
              <a:rPr lang="en-US" sz="1400" b="1" dirty="0">
                <a:solidFill>
                  <a:srgbClr val="FF0000"/>
                </a:solidFill>
              </a:rPr>
              <a:t>~ 0.7V</a:t>
            </a:r>
          </a:p>
        </p:txBody>
      </p:sp>
      <p:sp>
        <p:nvSpPr>
          <p:cNvPr id="16" name="Oval 15">
            <a:extLst>
              <a:ext uri="{FF2B5EF4-FFF2-40B4-BE49-F238E27FC236}">
                <a16:creationId xmlns:a16="http://schemas.microsoft.com/office/drawing/2014/main" id="{D4EA3BD8-D7D5-E88A-0906-2126E3D10B42}"/>
              </a:ext>
            </a:extLst>
          </p:cNvPr>
          <p:cNvSpPr/>
          <p:nvPr/>
        </p:nvSpPr>
        <p:spPr>
          <a:xfrm>
            <a:off x="6491333" y="5343218"/>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A0C2F84-8967-EE84-1F01-F27CD1A26C02}"/>
              </a:ext>
            </a:extLst>
          </p:cNvPr>
          <p:cNvSpPr/>
          <p:nvPr/>
        </p:nvSpPr>
        <p:spPr>
          <a:xfrm>
            <a:off x="139069" y="5501705"/>
            <a:ext cx="782331" cy="284292"/>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0B52EC5-4086-B882-206B-1759CB3B1185}"/>
              </a:ext>
            </a:extLst>
          </p:cNvPr>
          <p:cNvSpPr/>
          <p:nvPr/>
        </p:nvSpPr>
        <p:spPr>
          <a:xfrm>
            <a:off x="6491332" y="5550145"/>
            <a:ext cx="546411" cy="25374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346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7B88A1B-E7AE-678A-7720-360C8C140DFF}"/>
              </a:ext>
            </a:extLst>
          </p:cNvPr>
          <p:cNvPicPr>
            <a:picLocks noChangeAspect="1"/>
          </p:cNvPicPr>
          <p:nvPr/>
        </p:nvPicPr>
        <p:blipFill>
          <a:blip r:embed="rId2"/>
          <a:stretch>
            <a:fillRect/>
          </a:stretch>
        </p:blipFill>
        <p:spPr>
          <a:xfrm>
            <a:off x="583700" y="4867661"/>
            <a:ext cx="6208956" cy="1363321"/>
          </a:xfrm>
          <a:prstGeom prst="rect">
            <a:avLst/>
          </a:prstGeom>
        </p:spPr>
      </p:pic>
      <p:pic>
        <p:nvPicPr>
          <p:cNvPr id="16" name="Picture 15">
            <a:extLst>
              <a:ext uri="{FF2B5EF4-FFF2-40B4-BE49-F238E27FC236}">
                <a16:creationId xmlns:a16="http://schemas.microsoft.com/office/drawing/2014/main" id="{380F5959-1106-3062-2A5F-A6FB9289AE08}"/>
              </a:ext>
            </a:extLst>
          </p:cNvPr>
          <p:cNvPicPr>
            <a:picLocks noChangeAspect="1"/>
          </p:cNvPicPr>
          <p:nvPr/>
        </p:nvPicPr>
        <p:blipFill>
          <a:blip r:embed="rId3"/>
          <a:stretch>
            <a:fillRect/>
          </a:stretch>
        </p:blipFill>
        <p:spPr>
          <a:xfrm>
            <a:off x="4074305" y="17767"/>
            <a:ext cx="4070421" cy="3463266"/>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30904" y="17768"/>
            <a:ext cx="10131425" cy="932430"/>
          </a:xfrm>
          <a:effectLst/>
        </p:spPr>
        <p:txBody>
          <a:bodyPr vert="horz" lIns="91440" tIns="45720" rIns="91440" bIns="45720" rtlCol="0" anchor="ctr">
            <a:normAutofit/>
          </a:bodyPr>
          <a:lstStyle/>
          <a:p>
            <a:r>
              <a:rPr lang="en-US" b="1" dirty="0">
                <a:solidFill>
                  <a:srgbClr val="00B0F0"/>
                </a:solidFill>
              </a:rPr>
              <a:t>2N3050</a:t>
            </a:r>
          </a:p>
        </p:txBody>
      </p:sp>
      <p:pic>
        <p:nvPicPr>
          <p:cNvPr id="7" name="Picture 6">
            <a:extLst>
              <a:ext uri="{FF2B5EF4-FFF2-40B4-BE49-F238E27FC236}">
                <a16:creationId xmlns:a16="http://schemas.microsoft.com/office/drawing/2014/main" id="{4750BFBF-6601-E9BC-937D-88C5F216B837}"/>
              </a:ext>
            </a:extLst>
          </p:cNvPr>
          <p:cNvPicPr>
            <a:picLocks noChangeAspect="1"/>
          </p:cNvPicPr>
          <p:nvPr/>
        </p:nvPicPr>
        <p:blipFill>
          <a:blip r:embed="rId4"/>
          <a:stretch>
            <a:fillRect/>
          </a:stretch>
        </p:blipFill>
        <p:spPr>
          <a:xfrm>
            <a:off x="0" y="937319"/>
            <a:ext cx="4070421" cy="3462340"/>
          </a:xfrm>
          <a:prstGeom prst="rect">
            <a:avLst/>
          </a:prstGeom>
        </p:spPr>
      </p:pic>
      <p:pic>
        <p:nvPicPr>
          <p:cNvPr id="11" name="Picture 10">
            <a:extLst>
              <a:ext uri="{FF2B5EF4-FFF2-40B4-BE49-F238E27FC236}">
                <a16:creationId xmlns:a16="http://schemas.microsoft.com/office/drawing/2014/main" id="{151A4E36-0998-4E86-51A0-D587F638EC55}"/>
              </a:ext>
            </a:extLst>
          </p:cNvPr>
          <p:cNvPicPr>
            <a:picLocks noChangeAspect="1"/>
          </p:cNvPicPr>
          <p:nvPr/>
        </p:nvPicPr>
        <p:blipFill>
          <a:blip r:embed="rId5"/>
          <a:stretch>
            <a:fillRect/>
          </a:stretch>
        </p:blipFill>
        <p:spPr>
          <a:xfrm>
            <a:off x="8084295" y="17768"/>
            <a:ext cx="4039749" cy="3441496"/>
          </a:xfrm>
          <a:prstGeom prst="rect">
            <a:avLst/>
          </a:prstGeom>
        </p:spPr>
      </p:pic>
      <p:sp>
        <p:nvSpPr>
          <p:cNvPr id="20" name="Oval 19">
            <a:extLst>
              <a:ext uri="{FF2B5EF4-FFF2-40B4-BE49-F238E27FC236}">
                <a16:creationId xmlns:a16="http://schemas.microsoft.com/office/drawing/2014/main" id="{922DB166-DBBD-DEBB-5F12-AD42E704FB44}"/>
              </a:ext>
            </a:extLst>
          </p:cNvPr>
          <p:cNvSpPr/>
          <p:nvPr/>
        </p:nvSpPr>
        <p:spPr>
          <a:xfrm>
            <a:off x="1751118" y="1261679"/>
            <a:ext cx="171467" cy="2671051"/>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32B4B12-CA2A-3090-F805-58D5EC68284B}"/>
              </a:ext>
            </a:extLst>
          </p:cNvPr>
          <p:cNvSpPr txBox="1"/>
          <p:nvPr/>
        </p:nvSpPr>
        <p:spPr>
          <a:xfrm>
            <a:off x="3284300" y="3041369"/>
            <a:ext cx="803239" cy="461665"/>
          </a:xfrm>
          <a:prstGeom prst="rect">
            <a:avLst/>
          </a:prstGeom>
          <a:noFill/>
        </p:spPr>
        <p:txBody>
          <a:bodyPr wrap="square" rtlCol="0">
            <a:spAutoFit/>
          </a:bodyPr>
          <a:lstStyle/>
          <a:p>
            <a:pPr algn="ctr"/>
            <a:r>
              <a:rPr lang="en-US" sz="800" dirty="0">
                <a:solidFill>
                  <a:srgbClr val="FF0000"/>
                </a:solidFill>
              </a:rPr>
              <a:t>PS Current Limit</a:t>
            </a:r>
          </a:p>
          <a:p>
            <a:pPr algn="ctr"/>
            <a:r>
              <a:rPr lang="en-US" sz="800" dirty="0">
                <a:solidFill>
                  <a:srgbClr val="FF0000"/>
                </a:solidFill>
              </a:rPr>
              <a:t>500mA</a:t>
            </a:r>
          </a:p>
        </p:txBody>
      </p:sp>
      <p:sp>
        <p:nvSpPr>
          <p:cNvPr id="4" name="TextBox 3">
            <a:extLst>
              <a:ext uri="{FF2B5EF4-FFF2-40B4-BE49-F238E27FC236}">
                <a16:creationId xmlns:a16="http://schemas.microsoft.com/office/drawing/2014/main" id="{311035F0-DD6B-81E2-52D1-D8A8EDBD46E6}"/>
              </a:ext>
            </a:extLst>
          </p:cNvPr>
          <p:cNvSpPr txBox="1"/>
          <p:nvPr/>
        </p:nvSpPr>
        <p:spPr>
          <a:xfrm>
            <a:off x="1891883" y="1534118"/>
            <a:ext cx="458780" cy="307777"/>
          </a:xfrm>
          <a:prstGeom prst="rect">
            <a:avLst/>
          </a:prstGeom>
          <a:noFill/>
        </p:spPr>
        <p:txBody>
          <a:bodyPr wrap="none" rtlCol="0">
            <a:spAutoFit/>
          </a:bodyPr>
          <a:lstStyle/>
          <a:p>
            <a:r>
              <a:rPr lang="en-US" sz="1400" b="1" dirty="0">
                <a:solidFill>
                  <a:srgbClr val="FF0000"/>
                </a:solidFill>
              </a:rPr>
              <a:t>170</a:t>
            </a:r>
          </a:p>
        </p:txBody>
      </p:sp>
      <p:sp>
        <p:nvSpPr>
          <p:cNvPr id="17" name="Oval 16">
            <a:extLst>
              <a:ext uri="{FF2B5EF4-FFF2-40B4-BE49-F238E27FC236}">
                <a16:creationId xmlns:a16="http://schemas.microsoft.com/office/drawing/2014/main" id="{A5F1FDF1-71B0-3080-E472-773EB3D23F87}"/>
              </a:ext>
            </a:extLst>
          </p:cNvPr>
          <p:cNvSpPr/>
          <p:nvPr/>
        </p:nvSpPr>
        <p:spPr>
          <a:xfrm>
            <a:off x="564754" y="5617980"/>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1FC6DBC-CF86-D98E-7C2D-6E7BDB7A115E}"/>
              </a:ext>
            </a:extLst>
          </p:cNvPr>
          <p:cNvSpPr/>
          <p:nvPr/>
        </p:nvSpPr>
        <p:spPr>
          <a:xfrm>
            <a:off x="3732738" y="5992512"/>
            <a:ext cx="1032992" cy="238470"/>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6A2EA3-4E40-E195-629C-CFCB2522117A}"/>
              </a:ext>
            </a:extLst>
          </p:cNvPr>
          <p:cNvPicPr>
            <a:picLocks noChangeAspect="1"/>
          </p:cNvPicPr>
          <p:nvPr/>
        </p:nvPicPr>
        <p:blipFill>
          <a:blip r:embed="rId6"/>
          <a:stretch>
            <a:fillRect/>
          </a:stretch>
        </p:blipFill>
        <p:spPr>
          <a:xfrm>
            <a:off x="8104464" y="3415493"/>
            <a:ext cx="4000634" cy="3424739"/>
          </a:xfrm>
          <a:prstGeom prst="rect">
            <a:avLst/>
          </a:prstGeom>
        </p:spPr>
      </p:pic>
      <p:sp>
        <p:nvSpPr>
          <p:cNvPr id="9" name="TextBox 8">
            <a:extLst>
              <a:ext uri="{FF2B5EF4-FFF2-40B4-BE49-F238E27FC236}">
                <a16:creationId xmlns:a16="http://schemas.microsoft.com/office/drawing/2014/main" id="{8FC99C2F-5274-86D5-AEC0-F6FEBDFB4F7A}"/>
              </a:ext>
            </a:extLst>
          </p:cNvPr>
          <p:cNvSpPr txBox="1"/>
          <p:nvPr/>
        </p:nvSpPr>
        <p:spPr>
          <a:xfrm>
            <a:off x="11013256" y="5446297"/>
            <a:ext cx="651140" cy="307777"/>
          </a:xfrm>
          <a:prstGeom prst="rect">
            <a:avLst/>
          </a:prstGeom>
          <a:noFill/>
        </p:spPr>
        <p:txBody>
          <a:bodyPr wrap="none" rtlCol="0">
            <a:spAutoFit/>
          </a:bodyPr>
          <a:lstStyle/>
          <a:p>
            <a:r>
              <a:rPr lang="en-US" sz="1400" b="1" dirty="0">
                <a:solidFill>
                  <a:srgbClr val="FF0000"/>
                </a:solidFill>
              </a:rPr>
              <a:t>&lt; 0.9V</a:t>
            </a:r>
          </a:p>
        </p:txBody>
      </p:sp>
      <p:cxnSp>
        <p:nvCxnSpPr>
          <p:cNvPr id="10" name="Straight Connector 9">
            <a:extLst>
              <a:ext uri="{FF2B5EF4-FFF2-40B4-BE49-F238E27FC236}">
                <a16:creationId xmlns:a16="http://schemas.microsoft.com/office/drawing/2014/main" id="{94A80BA3-6048-5B9F-3D96-AC16EF44D32A}"/>
              </a:ext>
            </a:extLst>
          </p:cNvPr>
          <p:cNvCxnSpPr/>
          <p:nvPr/>
        </p:nvCxnSpPr>
        <p:spPr>
          <a:xfrm>
            <a:off x="8416678" y="5754074"/>
            <a:ext cx="3563815" cy="0"/>
          </a:xfrm>
          <a:prstGeom prst="line">
            <a:avLst/>
          </a:prstGeom>
        </p:spPr>
        <p:style>
          <a:lnRef idx="1">
            <a:schemeClr val="accent6"/>
          </a:lnRef>
          <a:fillRef idx="0">
            <a:schemeClr val="accent6"/>
          </a:fillRef>
          <a:effectRef idx="0">
            <a:schemeClr val="accent6"/>
          </a:effectRef>
          <a:fontRef idx="minor">
            <a:schemeClr val="tx1"/>
          </a:fontRef>
        </p:style>
      </p:cxnSp>
      <p:sp>
        <p:nvSpPr>
          <p:cNvPr id="22" name="Oval 21">
            <a:extLst>
              <a:ext uri="{FF2B5EF4-FFF2-40B4-BE49-F238E27FC236}">
                <a16:creationId xmlns:a16="http://schemas.microsoft.com/office/drawing/2014/main" id="{453C8FA5-3A67-4401-E38F-2C5B395E6DC4}"/>
              </a:ext>
            </a:extLst>
          </p:cNvPr>
          <p:cNvSpPr/>
          <p:nvPr/>
        </p:nvSpPr>
        <p:spPr>
          <a:xfrm>
            <a:off x="3732738" y="5153686"/>
            <a:ext cx="979036"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824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08BB-55EC-16C1-FE02-9A5C0D3D5B1F}"/>
              </a:ext>
            </a:extLst>
          </p:cNvPr>
          <p:cNvSpPr>
            <a:spLocks noGrp="1"/>
          </p:cNvSpPr>
          <p:nvPr>
            <p:ph type="title"/>
          </p:nvPr>
        </p:nvSpPr>
        <p:spPr>
          <a:xfrm>
            <a:off x="652347" y="100440"/>
            <a:ext cx="10131425" cy="661188"/>
          </a:xfrm>
          <a:effectLst/>
        </p:spPr>
        <p:txBody>
          <a:bodyPr vert="horz" lIns="91440" tIns="45720" rIns="91440" bIns="45720" rtlCol="0" anchor="ctr">
            <a:normAutofit/>
          </a:bodyPr>
          <a:lstStyle/>
          <a:p>
            <a:r>
              <a:rPr lang="en-US" b="1" dirty="0">
                <a:solidFill>
                  <a:srgbClr val="00B0F0"/>
                </a:solidFill>
              </a:rPr>
              <a:t>2sc5706</a:t>
            </a:r>
          </a:p>
        </p:txBody>
      </p:sp>
      <p:pic>
        <p:nvPicPr>
          <p:cNvPr id="5" name="Picture 4">
            <a:extLst>
              <a:ext uri="{FF2B5EF4-FFF2-40B4-BE49-F238E27FC236}">
                <a16:creationId xmlns:a16="http://schemas.microsoft.com/office/drawing/2014/main" id="{2776BBB6-7FF9-C7C6-0F77-9A55DE0E6D4B}"/>
              </a:ext>
            </a:extLst>
          </p:cNvPr>
          <p:cNvPicPr>
            <a:picLocks noChangeAspect="1"/>
          </p:cNvPicPr>
          <p:nvPr/>
        </p:nvPicPr>
        <p:blipFill>
          <a:blip r:embed="rId2"/>
          <a:stretch>
            <a:fillRect/>
          </a:stretch>
        </p:blipFill>
        <p:spPr>
          <a:xfrm>
            <a:off x="4058394" y="0"/>
            <a:ext cx="4063367" cy="3468727"/>
          </a:xfrm>
          <a:prstGeom prst="rect">
            <a:avLst/>
          </a:prstGeom>
        </p:spPr>
      </p:pic>
      <p:pic>
        <p:nvPicPr>
          <p:cNvPr id="7" name="Picture 6">
            <a:extLst>
              <a:ext uri="{FF2B5EF4-FFF2-40B4-BE49-F238E27FC236}">
                <a16:creationId xmlns:a16="http://schemas.microsoft.com/office/drawing/2014/main" id="{ECF89BEF-6B78-1876-1E6C-8C6461B2AB7F}"/>
              </a:ext>
            </a:extLst>
          </p:cNvPr>
          <p:cNvPicPr>
            <a:picLocks noChangeAspect="1"/>
          </p:cNvPicPr>
          <p:nvPr/>
        </p:nvPicPr>
        <p:blipFill>
          <a:blip r:embed="rId3"/>
          <a:stretch>
            <a:fillRect/>
          </a:stretch>
        </p:blipFill>
        <p:spPr>
          <a:xfrm>
            <a:off x="1" y="761629"/>
            <a:ext cx="4070240" cy="3467472"/>
          </a:xfrm>
          <a:prstGeom prst="rect">
            <a:avLst/>
          </a:prstGeom>
        </p:spPr>
      </p:pic>
      <p:pic>
        <p:nvPicPr>
          <p:cNvPr id="9" name="Picture 8">
            <a:extLst>
              <a:ext uri="{FF2B5EF4-FFF2-40B4-BE49-F238E27FC236}">
                <a16:creationId xmlns:a16="http://schemas.microsoft.com/office/drawing/2014/main" id="{35DAE26E-ADAF-4046-7781-84D9F6B575A5}"/>
              </a:ext>
            </a:extLst>
          </p:cNvPr>
          <p:cNvPicPr>
            <a:picLocks noChangeAspect="1"/>
          </p:cNvPicPr>
          <p:nvPr/>
        </p:nvPicPr>
        <p:blipFill>
          <a:blip r:embed="rId4"/>
          <a:stretch>
            <a:fillRect/>
          </a:stretch>
        </p:blipFill>
        <p:spPr>
          <a:xfrm>
            <a:off x="396693" y="4417659"/>
            <a:ext cx="7467148" cy="1756292"/>
          </a:xfrm>
          <a:prstGeom prst="rect">
            <a:avLst/>
          </a:prstGeom>
        </p:spPr>
      </p:pic>
      <p:pic>
        <p:nvPicPr>
          <p:cNvPr id="11" name="Picture 10">
            <a:extLst>
              <a:ext uri="{FF2B5EF4-FFF2-40B4-BE49-F238E27FC236}">
                <a16:creationId xmlns:a16="http://schemas.microsoft.com/office/drawing/2014/main" id="{11A4F7C1-8E37-2194-6364-7695A58C4987}"/>
              </a:ext>
            </a:extLst>
          </p:cNvPr>
          <p:cNvPicPr>
            <a:picLocks noChangeAspect="1"/>
          </p:cNvPicPr>
          <p:nvPr/>
        </p:nvPicPr>
        <p:blipFill>
          <a:blip r:embed="rId5"/>
          <a:stretch>
            <a:fillRect/>
          </a:stretch>
        </p:blipFill>
        <p:spPr>
          <a:xfrm>
            <a:off x="8128634" y="6194"/>
            <a:ext cx="4064030" cy="3467476"/>
          </a:xfrm>
          <a:prstGeom prst="rect">
            <a:avLst/>
          </a:prstGeom>
        </p:spPr>
      </p:pic>
      <p:sp>
        <p:nvSpPr>
          <p:cNvPr id="12" name="Oval 11">
            <a:extLst>
              <a:ext uri="{FF2B5EF4-FFF2-40B4-BE49-F238E27FC236}">
                <a16:creationId xmlns:a16="http://schemas.microsoft.com/office/drawing/2014/main" id="{03B6C4C8-7E25-43B8-229B-36BAF24F945D}"/>
              </a:ext>
            </a:extLst>
          </p:cNvPr>
          <p:cNvSpPr/>
          <p:nvPr/>
        </p:nvSpPr>
        <p:spPr>
          <a:xfrm>
            <a:off x="3573915" y="1073386"/>
            <a:ext cx="162500" cy="2666276"/>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6CE543B-E950-7918-126E-C079292DFA67}"/>
              </a:ext>
            </a:extLst>
          </p:cNvPr>
          <p:cNvSpPr txBox="1"/>
          <p:nvPr/>
        </p:nvSpPr>
        <p:spPr>
          <a:xfrm>
            <a:off x="2733520" y="2835886"/>
            <a:ext cx="803239" cy="461665"/>
          </a:xfrm>
          <a:prstGeom prst="rect">
            <a:avLst/>
          </a:prstGeom>
          <a:noFill/>
        </p:spPr>
        <p:txBody>
          <a:bodyPr wrap="square" rtlCol="0">
            <a:spAutoFit/>
          </a:bodyPr>
          <a:lstStyle/>
          <a:p>
            <a:pPr algn="ctr"/>
            <a:r>
              <a:rPr lang="en-US" sz="800" dirty="0">
                <a:solidFill>
                  <a:srgbClr val="FF0000"/>
                </a:solidFill>
              </a:rPr>
              <a:t>PS Current Limit</a:t>
            </a:r>
          </a:p>
          <a:p>
            <a:pPr algn="ctr"/>
            <a:r>
              <a:rPr lang="en-US" sz="800" dirty="0">
                <a:solidFill>
                  <a:srgbClr val="FF0000"/>
                </a:solidFill>
              </a:rPr>
              <a:t>500mA</a:t>
            </a:r>
          </a:p>
        </p:txBody>
      </p:sp>
      <p:sp>
        <p:nvSpPr>
          <p:cNvPr id="4" name="TextBox 3">
            <a:extLst>
              <a:ext uri="{FF2B5EF4-FFF2-40B4-BE49-F238E27FC236}">
                <a16:creationId xmlns:a16="http://schemas.microsoft.com/office/drawing/2014/main" id="{BDE3CE67-9185-0674-7671-46DF1CBDEE6F}"/>
              </a:ext>
            </a:extLst>
          </p:cNvPr>
          <p:cNvSpPr txBox="1"/>
          <p:nvPr/>
        </p:nvSpPr>
        <p:spPr>
          <a:xfrm>
            <a:off x="3077979" y="1135301"/>
            <a:ext cx="458780" cy="307777"/>
          </a:xfrm>
          <a:prstGeom prst="rect">
            <a:avLst/>
          </a:prstGeom>
          <a:noFill/>
        </p:spPr>
        <p:txBody>
          <a:bodyPr wrap="none" rtlCol="0">
            <a:spAutoFit/>
          </a:bodyPr>
          <a:lstStyle/>
          <a:p>
            <a:r>
              <a:rPr lang="en-US" sz="1400" b="1" dirty="0">
                <a:solidFill>
                  <a:srgbClr val="FF0000"/>
                </a:solidFill>
              </a:rPr>
              <a:t>280</a:t>
            </a:r>
          </a:p>
        </p:txBody>
      </p:sp>
      <p:pic>
        <p:nvPicPr>
          <p:cNvPr id="6" name="Picture 5">
            <a:extLst>
              <a:ext uri="{FF2B5EF4-FFF2-40B4-BE49-F238E27FC236}">
                <a16:creationId xmlns:a16="http://schemas.microsoft.com/office/drawing/2014/main" id="{0583357F-3F82-C776-DAEB-E3A68CF748E4}"/>
              </a:ext>
            </a:extLst>
          </p:cNvPr>
          <p:cNvPicPr>
            <a:picLocks noChangeAspect="1"/>
          </p:cNvPicPr>
          <p:nvPr/>
        </p:nvPicPr>
        <p:blipFill>
          <a:blip r:embed="rId6"/>
          <a:stretch>
            <a:fillRect/>
          </a:stretch>
        </p:blipFill>
        <p:spPr>
          <a:xfrm>
            <a:off x="8128966" y="3389273"/>
            <a:ext cx="4063366" cy="3468727"/>
          </a:xfrm>
          <a:prstGeom prst="rect">
            <a:avLst/>
          </a:prstGeom>
        </p:spPr>
      </p:pic>
      <p:sp>
        <p:nvSpPr>
          <p:cNvPr id="8" name="TextBox 7">
            <a:extLst>
              <a:ext uri="{FF2B5EF4-FFF2-40B4-BE49-F238E27FC236}">
                <a16:creationId xmlns:a16="http://schemas.microsoft.com/office/drawing/2014/main" id="{E58E8935-3D31-33B7-E3DC-0107F7BFE8F2}"/>
              </a:ext>
            </a:extLst>
          </p:cNvPr>
          <p:cNvSpPr txBox="1"/>
          <p:nvPr/>
        </p:nvSpPr>
        <p:spPr>
          <a:xfrm>
            <a:off x="11144167" y="5485486"/>
            <a:ext cx="651140" cy="307777"/>
          </a:xfrm>
          <a:prstGeom prst="rect">
            <a:avLst/>
          </a:prstGeom>
          <a:noFill/>
        </p:spPr>
        <p:txBody>
          <a:bodyPr wrap="none" rtlCol="0">
            <a:spAutoFit/>
          </a:bodyPr>
          <a:lstStyle/>
          <a:p>
            <a:r>
              <a:rPr lang="en-US" sz="1400" b="1" dirty="0">
                <a:solidFill>
                  <a:srgbClr val="FF0000"/>
                </a:solidFill>
              </a:rPr>
              <a:t>~ 0.7V</a:t>
            </a:r>
          </a:p>
        </p:txBody>
      </p:sp>
      <p:cxnSp>
        <p:nvCxnSpPr>
          <p:cNvPr id="10" name="Straight Connector 9">
            <a:extLst>
              <a:ext uri="{FF2B5EF4-FFF2-40B4-BE49-F238E27FC236}">
                <a16:creationId xmlns:a16="http://schemas.microsoft.com/office/drawing/2014/main" id="{D0C18332-2212-1F19-17E2-643F5F1290E2}"/>
              </a:ext>
            </a:extLst>
          </p:cNvPr>
          <p:cNvCxnSpPr/>
          <p:nvPr/>
        </p:nvCxnSpPr>
        <p:spPr>
          <a:xfrm>
            <a:off x="8547589" y="5793263"/>
            <a:ext cx="3563815"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Oval 12">
            <a:extLst>
              <a:ext uri="{FF2B5EF4-FFF2-40B4-BE49-F238E27FC236}">
                <a16:creationId xmlns:a16="http://schemas.microsoft.com/office/drawing/2014/main" id="{990F9037-6A46-2F7E-E543-87D5AB5FCAAB}"/>
              </a:ext>
            </a:extLst>
          </p:cNvPr>
          <p:cNvSpPr/>
          <p:nvPr/>
        </p:nvSpPr>
        <p:spPr>
          <a:xfrm>
            <a:off x="5943600" y="5577824"/>
            <a:ext cx="1606731" cy="496405"/>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6A6E8B-1006-582E-5030-1CE05CAB5D13}"/>
              </a:ext>
            </a:extLst>
          </p:cNvPr>
          <p:cNvSpPr/>
          <p:nvPr/>
        </p:nvSpPr>
        <p:spPr>
          <a:xfrm>
            <a:off x="5514114" y="5081452"/>
            <a:ext cx="2036217" cy="23513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907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8D08-8257-87D0-38DE-223E72119D17}"/>
              </a:ext>
            </a:extLst>
          </p:cNvPr>
          <p:cNvSpPr>
            <a:spLocks noGrp="1"/>
          </p:cNvSpPr>
          <p:nvPr>
            <p:ph type="title"/>
          </p:nvPr>
        </p:nvSpPr>
        <p:spPr>
          <a:xfrm>
            <a:off x="1072167" y="2502793"/>
            <a:ext cx="9490325" cy="2080930"/>
          </a:xfrm>
        </p:spPr>
        <p:txBody>
          <a:bodyPr/>
          <a:lstStyle/>
          <a:p>
            <a:pPr algn="ctr"/>
            <a:r>
              <a:rPr lang="en-US" dirty="0"/>
              <a:t>Measurements of n-channel enhancement MODE </a:t>
            </a:r>
            <a:r>
              <a:rPr lang="en-US" dirty="0" err="1"/>
              <a:t>mosfets</a:t>
            </a:r>
            <a:endParaRPr lang="en-US" dirty="0"/>
          </a:p>
        </p:txBody>
      </p:sp>
    </p:spTree>
    <p:extLst>
      <p:ext uri="{BB962C8B-B14F-4D97-AF65-F5344CB8AC3E}">
        <p14:creationId xmlns:p14="http://schemas.microsoft.com/office/powerpoint/2010/main" val="166239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BAA473D-FEEB-B2E9-D56E-07FEA9A8CD34}"/>
              </a:ext>
            </a:extLst>
          </p:cNvPr>
          <p:cNvPicPr>
            <a:picLocks noChangeAspect="1"/>
          </p:cNvPicPr>
          <p:nvPr/>
        </p:nvPicPr>
        <p:blipFill>
          <a:blip r:embed="rId2"/>
          <a:stretch>
            <a:fillRect/>
          </a:stretch>
        </p:blipFill>
        <p:spPr>
          <a:xfrm>
            <a:off x="5944549" y="1458902"/>
            <a:ext cx="6139725" cy="2087861"/>
          </a:xfrm>
          <a:prstGeom prst="rect">
            <a:avLst/>
          </a:prstGeom>
        </p:spPr>
      </p:pic>
      <p:pic>
        <p:nvPicPr>
          <p:cNvPr id="16" name="Picture 15">
            <a:extLst>
              <a:ext uri="{FF2B5EF4-FFF2-40B4-BE49-F238E27FC236}">
                <a16:creationId xmlns:a16="http://schemas.microsoft.com/office/drawing/2014/main" id="{F5041F58-DCD1-1DB8-902E-F7C8AA9250C6}"/>
              </a:ext>
            </a:extLst>
          </p:cNvPr>
          <p:cNvPicPr>
            <a:picLocks noChangeAspect="1"/>
          </p:cNvPicPr>
          <p:nvPr/>
        </p:nvPicPr>
        <p:blipFill>
          <a:blip r:embed="rId3"/>
          <a:stretch>
            <a:fillRect/>
          </a:stretch>
        </p:blipFill>
        <p:spPr>
          <a:xfrm>
            <a:off x="320239" y="1464290"/>
            <a:ext cx="5547751" cy="4839528"/>
          </a:xfrm>
          <a:prstGeom prst="rect">
            <a:avLst/>
          </a:prstGeom>
        </p:spPr>
      </p:pic>
      <p:sp>
        <p:nvSpPr>
          <p:cNvPr id="2" name="Title 1">
            <a:extLst>
              <a:ext uri="{FF2B5EF4-FFF2-40B4-BE49-F238E27FC236}">
                <a16:creationId xmlns:a16="http://schemas.microsoft.com/office/drawing/2014/main" id="{3D26714A-DFD4-6D9E-341C-47DAC24118CD}"/>
              </a:ext>
            </a:extLst>
          </p:cNvPr>
          <p:cNvSpPr>
            <a:spLocks noGrp="1"/>
          </p:cNvSpPr>
          <p:nvPr>
            <p:ph type="title"/>
          </p:nvPr>
        </p:nvSpPr>
        <p:spPr>
          <a:xfrm>
            <a:off x="646592" y="183807"/>
            <a:ext cx="10131425" cy="781318"/>
          </a:xfrm>
        </p:spPr>
        <p:txBody>
          <a:bodyPr/>
          <a:lstStyle/>
          <a:p>
            <a:r>
              <a:rPr lang="en-US" dirty="0"/>
              <a:t>How it works</a:t>
            </a:r>
          </a:p>
        </p:txBody>
      </p:sp>
      <p:sp>
        <p:nvSpPr>
          <p:cNvPr id="7" name="Arrow: Right 6">
            <a:extLst>
              <a:ext uri="{FF2B5EF4-FFF2-40B4-BE49-F238E27FC236}">
                <a16:creationId xmlns:a16="http://schemas.microsoft.com/office/drawing/2014/main" id="{3069B074-F4D1-D103-5E2C-37BC482A10E7}"/>
              </a:ext>
            </a:extLst>
          </p:cNvPr>
          <p:cNvSpPr/>
          <p:nvPr/>
        </p:nvSpPr>
        <p:spPr>
          <a:xfrm>
            <a:off x="3097758" y="1745087"/>
            <a:ext cx="618186" cy="34773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E93975F-7056-15FC-7B13-99CE19F7BD58}"/>
              </a:ext>
            </a:extLst>
          </p:cNvPr>
          <p:cNvSpPr/>
          <p:nvPr/>
        </p:nvSpPr>
        <p:spPr>
          <a:xfrm>
            <a:off x="3097758" y="2870904"/>
            <a:ext cx="618186" cy="34773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C5C4B5C-9EE1-3656-B1F4-6CFEA7460A56}"/>
              </a:ext>
            </a:extLst>
          </p:cNvPr>
          <p:cNvSpPr/>
          <p:nvPr/>
        </p:nvSpPr>
        <p:spPr>
          <a:xfrm rot="16200000">
            <a:off x="1643030" y="4076250"/>
            <a:ext cx="618186" cy="34773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4A0D542-CDBB-CB1C-F8DE-D91E60DAFD26}"/>
              </a:ext>
            </a:extLst>
          </p:cNvPr>
          <p:cNvSpPr/>
          <p:nvPr/>
        </p:nvSpPr>
        <p:spPr>
          <a:xfrm rot="16200000">
            <a:off x="2788665" y="4076250"/>
            <a:ext cx="618186" cy="347730"/>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04B81807-A4A6-B676-5969-F568F3517E9B}"/>
              </a:ext>
            </a:extLst>
          </p:cNvPr>
          <p:cNvSpPr/>
          <p:nvPr/>
        </p:nvSpPr>
        <p:spPr>
          <a:xfrm>
            <a:off x="2688366" y="1745087"/>
            <a:ext cx="471054" cy="1539026"/>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5C07668-17E7-5D49-0201-414C9EDDD69F}"/>
              </a:ext>
            </a:extLst>
          </p:cNvPr>
          <p:cNvSpPr txBox="1"/>
          <p:nvPr/>
        </p:nvSpPr>
        <p:spPr>
          <a:xfrm>
            <a:off x="646592" y="1977506"/>
            <a:ext cx="1965215" cy="954107"/>
          </a:xfrm>
          <a:prstGeom prst="rect">
            <a:avLst/>
          </a:prstGeom>
          <a:noFill/>
        </p:spPr>
        <p:txBody>
          <a:bodyPr wrap="square" rtlCol="0">
            <a:spAutoFit/>
          </a:bodyPr>
          <a:lstStyle/>
          <a:p>
            <a:r>
              <a:rPr lang="en-US" sz="1400" b="1" dirty="0">
                <a:solidFill>
                  <a:schemeClr val="accent5">
                    <a:lumMod val="50000"/>
                  </a:schemeClr>
                </a:solidFill>
              </a:rPr>
              <a:t>Use Arduino ADC to measure voltage difference and measure </a:t>
            </a:r>
            <a:r>
              <a:rPr lang="en-US" sz="1400" b="1" dirty="0" err="1">
                <a:solidFill>
                  <a:srgbClr val="0070C0"/>
                </a:solidFill>
              </a:rPr>
              <a:t>Vce</a:t>
            </a:r>
            <a:r>
              <a:rPr lang="en-US" sz="1400" b="1" dirty="0">
                <a:solidFill>
                  <a:srgbClr val="0070C0"/>
                </a:solidFill>
              </a:rPr>
              <a:t>, </a:t>
            </a:r>
            <a:r>
              <a:rPr lang="en-US" sz="1400" b="1" dirty="0" err="1">
                <a:solidFill>
                  <a:srgbClr val="0070C0"/>
                </a:solidFill>
              </a:rPr>
              <a:t>Vcc</a:t>
            </a:r>
            <a:r>
              <a:rPr lang="en-US" sz="1400" b="1" dirty="0">
                <a:solidFill>
                  <a:srgbClr val="0070C0"/>
                </a:solidFill>
              </a:rPr>
              <a:t>, </a:t>
            </a:r>
            <a:r>
              <a:rPr lang="en-US" sz="1400" b="1" dirty="0" err="1">
                <a:solidFill>
                  <a:srgbClr val="0070C0"/>
                </a:solidFill>
              </a:rPr>
              <a:t>Ic</a:t>
            </a:r>
            <a:endParaRPr lang="en-US" sz="1400" b="1" dirty="0">
              <a:solidFill>
                <a:srgbClr val="0070C0"/>
              </a:solidFill>
            </a:endParaRPr>
          </a:p>
        </p:txBody>
      </p:sp>
      <p:sp>
        <p:nvSpPr>
          <p:cNvPr id="14" name="Left Brace 13">
            <a:extLst>
              <a:ext uri="{FF2B5EF4-FFF2-40B4-BE49-F238E27FC236}">
                <a16:creationId xmlns:a16="http://schemas.microsoft.com/office/drawing/2014/main" id="{2A24060A-705F-B9FE-6B08-18E13782F1EC}"/>
              </a:ext>
            </a:extLst>
          </p:cNvPr>
          <p:cNvSpPr/>
          <p:nvPr/>
        </p:nvSpPr>
        <p:spPr>
          <a:xfrm rot="16200000">
            <a:off x="2266583" y="4025222"/>
            <a:ext cx="471054" cy="1539026"/>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0F9B298-5E92-9963-867F-EBBC7CB57EF3}"/>
              </a:ext>
            </a:extLst>
          </p:cNvPr>
          <p:cNvSpPr txBox="1"/>
          <p:nvPr/>
        </p:nvSpPr>
        <p:spPr>
          <a:xfrm>
            <a:off x="1519501" y="5121977"/>
            <a:ext cx="1965215" cy="954107"/>
          </a:xfrm>
          <a:prstGeom prst="rect">
            <a:avLst/>
          </a:prstGeom>
          <a:noFill/>
        </p:spPr>
        <p:txBody>
          <a:bodyPr wrap="square" rtlCol="0">
            <a:spAutoFit/>
          </a:bodyPr>
          <a:lstStyle/>
          <a:p>
            <a:r>
              <a:rPr lang="en-US" sz="1400" b="1" dirty="0">
                <a:solidFill>
                  <a:schemeClr val="accent5">
                    <a:lumMod val="50000"/>
                  </a:schemeClr>
                </a:solidFill>
              </a:rPr>
              <a:t>Use Arduino ADC to measure voltage difference and measure </a:t>
            </a:r>
            <a:r>
              <a:rPr lang="en-US" sz="1400" b="1" dirty="0" err="1">
                <a:solidFill>
                  <a:srgbClr val="0070C0"/>
                </a:solidFill>
              </a:rPr>
              <a:t>Vbe</a:t>
            </a:r>
            <a:r>
              <a:rPr lang="en-US" sz="1400" b="1" dirty="0">
                <a:solidFill>
                  <a:srgbClr val="0070C0"/>
                </a:solidFill>
              </a:rPr>
              <a:t>, </a:t>
            </a:r>
            <a:r>
              <a:rPr lang="en-US" sz="1400" b="1" dirty="0" err="1">
                <a:solidFill>
                  <a:srgbClr val="0070C0"/>
                </a:solidFill>
              </a:rPr>
              <a:t>Ib</a:t>
            </a:r>
            <a:r>
              <a:rPr lang="en-US" sz="1400" b="1" dirty="0">
                <a:solidFill>
                  <a:srgbClr val="0070C0"/>
                </a:solidFill>
              </a:rPr>
              <a:t>, </a:t>
            </a:r>
            <a:r>
              <a:rPr lang="en-US" sz="1400" b="1" dirty="0" err="1">
                <a:solidFill>
                  <a:srgbClr val="0070C0"/>
                </a:solidFill>
              </a:rPr>
              <a:t>Vb</a:t>
            </a:r>
            <a:endParaRPr lang="en-US" sz="1400" b="1" dirty="0">
              <a:solidFill>
                <a:srgbClr val="0070C0"/>
              </a:solidFill>
            </a:endParaRPr>
          </a:p>
        </p:txBody>
      </p:sp>
      <p:sp>
        <p:nvSpPr>
          <p:cNvPr id="20" name="TextBox 19">
            <a:extLst>
              <a:ext uri="{FF2B5EF4-FFF2-40B4-BE49-F238E27FC236}">
                <a16:creationId xmlns:a16="http://schemas.microsoft.com/office/drawing/2014/main" id="{2400551A-D2C6-25BB-71A6-D7C63E3DA073}"/>
              </a:ext>
            </a:extLst>
          </p:cNvPr>
          <p:cNvSpPr txBox="1"/>
          <p:nvPr/>
        </p:nvSpPr>
        <p:spPr>
          <a:xfrm>
            <a:off x="6343400" y="1861984"/>
            <a:ext cx="2232563" cy="738664"/>
          </a:xfrm>
          <a:prstGeom prst="rect">
            <a:avLst/>
          </a:prstGeom>
          <a:noFill/>
        </p:spPr>
        <p:txBody>
          <a:bodyPr wrap="square" rtlCol="0">
            <a:spAutoFit/>
          </a:bodyPr>
          <a:lstStyle/>
          <a:p>
            <a:r>
              <a:rPr lang="en-US" sz="1400" b="1" dirty="0">
                <a:solidFill>
                  <a:schemeClr val="accent5">
                    <a:lumMod val="50000"/>
                  </a:schemeClr>
                </a:solidFill>
              </a:rPr>
              <a:t>Use Arduino PWM and a LPF to generate a DC voltage</a:t>
            </a:r>
          </a:p>
        </p:txBody>
      </p:sp>
      <p:pic>
        <p:nvPicPr>
          <p:cNvPr id="3" name="Picture 2">
            <a:extLst>
              <a:ext uri="{FF2B5EF4-FFF2-40B4-BE49-F238E27FC236}">
                <a16:creationId xmlns:a16="http://schemas.microsoft.com/office/drawing/2014/main" id="{2B1F605B-2CCF-3801-2C68-1E93942506B0}"/>
              </a:ext>
            </a:extLst>
          </p:cNvPr>
          <p:cNvPicPr>
            <a:picLocks noChangeAspect="1"/>
          </p:cNvPicPr>
          <p:nvPr/>
        </p:nvPicPr>
        <p:blipFill>
          <a:blip r:embed="rId4"/>
          <a:stretch>
            <a:fillRect/>
          </a:stretch>
        </p:blipFill>
        <p:spPr>
          <a:xfrm>
            <a:off x="7216684" y="3849747"/>
            <a:ext cx="2185054" cy="2361030"/>
          </a:xfrm>
          <a:prstGeom prst="rect">
            <a:avLst/>
          </a:prstGeom>
        </p:spPr>
      </p:pic>
      <p:sp>
        <p:nvSpPr>
          <p:cNvPr id="4" name="TextBox 3">
            <a:extLst>
              <a:ext uri="{FF2B5EF4-FFF2-40B4-BE49-F238E27FC236}">
                <a16:creationId xmlns:a16="http://schemas.microsoft.com/office/drawing/2014/main" id="{1B54A9C8-B4D5-6A69-29FB-128242E78043}"/>
              </a:ext>
            </a:extLst>
          </p:cNvPr>
          <p:cNvSpPr txBox="1"/>
          <p:nvPr/>
        </p:nvSpPr>
        <p:spPr>
          <a:xfrm>
            <a:off x="10279676" y="4752645"/>
            <a:ext cx="1912324" cy="738664"/>
          </a:xfrm>
          <a:prstGeom prst="rect">
            <a:avLst/>
          </a:prstGeom>
          <a:noFill/>
        </p:spPr>
        <p:txBody>
          <a:bodyPr wrap="square" rtlCol="0">
            <a:spAutoFit/>
          </a:bodyPr>
          <a:lstStyle/>
          <a:p>
            <a:r>
              <a:rPr lang="en-US" sz="1400" b="1" dirty="0">
                <a:solidFill>
                  <a:srgbClr val="FFC000"/>
                </a:solidFill>
              </a:rPr>
              <a:t>Pots uses as a resistive divider to keep ADC voltages below 5V</a:t>
            </a:r>
          </a:p>
        </p:txBody>
      </p:sp>
      <p:cxnSp>
        <p:nvCxnSpPr>
          <p:cNvPr id="6" name="Straight Arrow Connector 5">
            <a:extLst>
              <a:ext uri="{FF2B5EF4-FFF2-40B4-BE49-F238E27FC236}">
                <a16:creationId xmlns:a16="http://schemas.microsoft.com/office/drawing/2014/main" id="{5D3279A4-FBC9-7A97-E54A-F26E6DD1FBFE}"/>
              </a:ext>
            </a:extLst>
          </p:cNvPr>
          <p:cNvCxnSpPr>
            <a:cxnSpLocks/>
            <a:stCxn id="4" idx="1"/>
          </p:cNvCxnSpPr>
          <p:nvPr/>
        </p:nvCxnSpPr>
        <p:spPr>
          <a:xfrm flipH="1" flipV="1">
            <a:off x="7891145" y="4675031"/>
            <a:ext cx="2388531" cy="4469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2BCF6C9C-7844-D21F-EE03-6D6E087EAA66}"/>
              </a:ext>
            </a:extLst>
          </p:cNvPr>
          <p:cNvCxnSpPr>
            <a:cxnSpLocks/>
            <a:stCxn id="4" idx="1"/>
          </p:cNvCxnSpPr>
          <p:nvPr/>
        </p:nvCxnSpPr>
        <p:spPr>
          <a:xfrm flipH="1" flipV="1">
            <a:off x="7878266" y="4906851"/>
            <a:ext cx="2401410" cy="2151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CFD7CC95-1185-80F8-0B6D-7CBB40E47139}"/>
              </a:ext>
            </a:extLst>
          </p:cNvPr>
          <p:cNvCxnSpPr>
            <a:cxnSpLocks/>
            <a:stCxn id="4" idx="1"/>
          </p:cNvCxnSpPr>
          <p:nvPr/>
        </p:nvCxnSpPr>
        <p:spPr>
          <a:xfrm flipH="1">
            <a:off x="7788114" y="5121977"/>
            <a:ext cx="2491562" cy="4770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A45B654A-DC41-A7BA-6AA0-0703D30942A1}"/>
              </a:ext>
            </a:extLst>
          </p:cNvPr>
          <p:cNvCxnSpPr>
            <a:cxnSpLocks/>
            <a:stCxn id="4" idx="1"/>
          </p:cNvCxnSpPr>
          <p:nvPr/>
        </p:nvCxnSpPr>
        <p:spPr>
          <a:xfrm flipH="1">
            <a:off x="7813871" y="5121977"/>
            <a:ext cx="2465805" cy="72503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30" name="Picture 29">
            <a:extLst>
              <a:ext uri="{FF2B5EF4-FFF2-40B4-BE49-F238E27FC236}">
                <a16:creationId xmlns:a16="http://schemas.microsoft.com/office/drawing/2014/main" id="{8951F706-A35F-015B-C068-04380B78D064}"/>
              </a:ext>
            </a:extLst>
          </p:cNvPr>
          <p:cNvPicPr>
            <a:picLocks noChangeAspect="1"/>
          </p:cNvPicPr>
          <p:nvPr/>
        </p:nvPicPr>
        <p:blipFill>
          <a:blip r:embed="rId5"/>
          <a:stretch>
            <a:fillRect/>
          </a:stretch>
        </p:blipFill>
        <p:spPr>
          <a:xfrm>
            <a:off x="10672499" y="5518144"/>
            <a:ext cx="892762" cy="1266934"/>
          </a:xfrm>
          <a:prstGeom prst="rect">
            <a:avLst/>
          </a:prstGeom>
        </p:spPr>
      </p:pic>
    </p:spTree>
    <p:extLst>
      <p:ext uri="{BB962C8B-B14F-4D97-AF65-F5344CB8AC3E}">
        <p14:creationId xmlns:p14="http://schemas.microsoft.com/office/powerpoint/2010/main" val="3969533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1B0D-E74E-ECE0-1A6C-5AA867BBAD61}"/>
              </a:ext>
            </a:extLst>
          </p:cNvPr>
          <p:cNvSpPr>
            <a:spLocks noGrp="1"/>
          </p:cNvSpPr>
          <p:nvPr>
            <p:ph type="title"/>
          </p:nvPr>
        </p:nvSpPr>
        <p:spPr>
          <a:xfrm>
            <a:off x="561110" y="253511"/>
            <a:ext cx="7894564" cy="389626"/>
          </a:xfrm>
        </p:spPr>
        <p:txBody>
          <a:bodyPr>
            <a:normAutofit fontScale="90000"/>
          </a:bodyPr>
          <a:lstStyle/>
          <a:p>
            <a:r>
              <a:rPr lang="en-US" dirty="0"/>
              <a:t>Transistor operation</a:t>
            </a:r>
          </a:p>
        </p:txBody>
      </p:sp>
      <p:grpSp>
        <p:nvGrpSpPr>
          <p:cNvPr id="37" name="Group 36">
            <a:extLst>
              <a:ext uri="{FF2B5EF4-FFF2-40B4-BE49-F238E27FC236}">
                <a16:creationId xmlns:a16="http://schemas.microsoft.com/office/drawing/2014/main" id="{D6F18FEC-9B07-AEEF-8E85-6E4706DABA58}"/>
              </a:ext>
            </a:extLst>
          </p:cNvPr>
          <p:cNvGrpSpPr/>
          <p:nvPr/>
        </p:nvGrpSpPr>
        <p:grpSpPr>
          <a:xfrm>
            <a:off x="3745578" y="1482695"/>
            <a:ext cx="3719194" cy="1946305"/>
            <a:chOff x="792349" y="2455847"/>
            <a:chExt cx="3719194" cy="1946305"/>
          </a:xfrm>
        </p:grpSpPr>
        <p:sp>
          <p:nvSpPr>
            <p:cNvPr id="22" name="Rectangle 21">
              <a:extLst>
                <a:ext uri="{FF2B5EF4-FFF2-40B4-BE49-F238E27FC236}">
                  <a16:creationId xmlns:a16="http://schemas.microsoft.com/office/drawing/2014/main" id="{CE2CFB19-0F6B-0083-1412-C014D0815C86}"/>
                </a:ext>
              </a:extLst>
            </p:cNvPr>
            <p:cNvSpPr/>
            <p:nvPr/>
          </p:nvSpPr>
          <p:spPr>
            <a:xfrm>
              <a:off x="1975686" y="2455847"/>
              <a:ext cx="1596980" cy="8408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320E2435-40EE-7423-C9FC-99E8B3B44F06}"/>
                </a:ext>
              </a:extLst>
            </p:cNvPr>
            <p:cNvSpPr/>
            <p:nvPr/>
          </p:nvSpPr>
          <p:spPr>
            <a:xfrm>
              <a:off x="1228710" y="2865271"/>
              <a:ext cx="643943" cy="24469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56C35180-E2EF-FAC8-BACA-D7B4264A8943}"/>
                </a:ext>
              </a:extLst>
            </p:cNvPr>
            <p:cNvSpPr/>
            <p:nvPr/>
          </p:nvSpPr>
          <p:spPr>
            <a:xfrm rot="5400000">
              <a:off x="2297657" y="3423357"/>
              <a:ext cx="953038" cy="10045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6EF1C32-1E65-6F6B-C5D8-B645E97C3FAB}"/>
                </a:ext>
              </a:extLst>
            </p:cNvPr>
            <p:cNvSpPr txBox="1"/>
            <p:nvPr/>
          </p:nvSpPr>
          <p:spPr>
            <a:xfrm>
              <a:off x="792349" y="2455848"/>
              <a:ext cx="1183337" cy="430887"/>
            </a:xfrm>
            <a:prstGeom prst="rect">
              <a:avLst/>
            </a:prstGeom>
            <a:noFill/>
          </p:spPr>
          <p:txBody>
            <a:bodyPr wrap="none" rtlCol="0">
              <a:spAutoFit/>
            </a:bodyPr>
            <a:lstStyle/>
            <a:p>
              <a:pPr algn="ctr"/>
              <a:r>
                <a:rPr lang="en-US" sz="1100" dirty="0">
                  <a:solidFill>
                    <a:srgbClr val="FFFF00"/>
                  </a:solidFill>
                </a:rPr>
                <a:t>Feed Small</a:t>
              </a:r>
            </a:p>
            <a:p>
              <a:pPr algn="ctr"/>
              <a:r>
                <a:rPr lang="en-US" sz="1100" dirty="0">
                  <a:solidFill>
                    <a:srgbClr val="FFFF00"/>
                  </a:solidFill>
                </a:rPr>
                <a:t>Current into Base</a:t>
              </a:r>
            </a:p>
          </p:txBody>
        </p:sp>
        <p:sp>
          <p:nvSpPr>
            <p:cNvPr id="26" name="TextBox 25">
              <a:extLst>
                <a:ext uri="{FF2B5EF4-FFF2-40B4-BE49-F238E27FC236}">
                  <a16:creationId xmlns:a16="http://schemas.microsoft.com/office/drawing/2014/main" id="{C0550B64-EBEA-730C-55E4-962BD25F69F4}"/>
                </a:ext>
              </a:extLst>
            </p:cNvPr>
            <p:cNvSpPr txBox="1"/>
            <p:nvPr/>
          </p:nvSpPr>
          <p:spPr>
            <a:xfrm>
              <a:off x="3054176" y="3449114"/>
              <a:ext cx="1457367" cy="600164"/>
            </a:xfrm>
            <a:prstGeom prst="rect">
              <a:avLst/>
            </a:prstGeom>
            <a:noFill/>
          </p:spPr>
          <p:txBody>
            <a:bodyPr wrap="square" rtlCol="0">
              <a:spAutoFit/>
            </a:bodyPr>
            <a:lstStyle/>
            <a:p>
              <a:pPr algn="ctr"/>
              <a:r>
                <a:rPr lang="en-US" sz="1100" dirty="0">
                  <a:solidFill>
                    <a:srgbClr val="FFFF00"/>
                  </a:solidFill>
                </a:rPr>
                <a:t>Get a LARGE current between Collector and Emitter</a:t>
              </a:r>
            </a:p>
          </p:txBody>
        </p:sp>
        <p:pic>
          <p:nvPicPr>
            <p:cNvPr id="32" name="Picture 31">
              <a:extLst>
                <a:ext uri="{FF2B5EF4-FFF2-40B4-BE49-F238E27FC236}">
                  <a16:creationId xmlns:a16="http://schemas.microsoft.com/office/drawing/2014/main" id="{C00C56E0-25FE-37FA-6EA5-BE5C0A5F9F61}"/>
                </a:ext>
              </a:extLst>
            </p:cNvPr>
            <p:cNvPicPr>
              <a:picLocks noChangeAspect="1"/>
            </p:cNvPicPr>
            <p:nvPr/>
          </p:nvPicPr>
          <p:blipFill>
            <a:blip r:embed="rId2"/>
            <a:stretch>
              <a:fillRect/>
            </a:stretch>
          </p:blipFill>
          <p:spPr>
            <a:xfrm>
              <a:off x="2559911" y="2814327"/>
              <a:ext cx="427427" cy="427427"/>
            </a:xfrm>
            <a:prstGeom prst="rect">
              <a:avLst/>
            </a:prstGeom>
          </p:spPr>
        </p:pic>
        <p:sp>
          <p:nvSpPr>
            <p:cNvPr id="34" name="TextBox 33">
              <a:extLst>
                <a:ext uri="{FF2B5EF4-FFF2-40B4-BE49-F238E27FC236}">
                  <a16:creationId xmlns:a16="http://schemas.microsoft.com/office/drawing/2014/main" id="{B399AABC-93D9-2D0D-BB76-AB5604E013C6}"/>
                </a:ext>
              </a:extLst>
            </p:cNvPr>
            <p:cNvSpPr txBox="1"/>
            <p:nvPr/>
          </p:nvSpPr>
          <p:spPr>
            <a:xfrm>
              <a:off x="2078719" y="2504274"/>
              <a:ext cx="1493947" cy="307777"/>
            </a:xfrm>
            <a:prstGeom prst="rect">
              <a:avLst/>
            </a:prstGeom>
            <a:noFill/>
          </p:spPr>
          <p:txBody>
            <a:bodyPr wrap="square">
              <a:spAutoFit/>
            </a:bodyPr>
            <a:lstStyle/>
            <a:p>
              <a:r>
                <a:rPr lang="en-US" sz="1400" dirty="0"/>
                <a:t>NPN TRANSISTOR</a:t>
              </a:r>
            </a:p>
          </p:txBody>
        </p:sp>
      </p:grpSp>
      <p:pic>
        <p:nvPicPr>
          <p:cNvPr id="36" name="Picture 35">
            <a:extLst>
              <a:ext uri="{FF2B5EF4-FFF2-40B4-BE49-F238E27FC236}">
                <a16:creationId xmlns:a16="http://schemas.microsoft.com/office/drawing/2014/main" id="{515459D2-61D3-E529-EC67-A1CE9E3D6083}"/>
              </a:ext>
            </a:extLst>
          </p:cNvPr>
          <p:cNvPicPr>
            <a:picLocks noChangeAspect="1"/>
          </p:cNvPicPr>
          <p:nvPr/>
        </p:nvPicPr>
        <p:blipFill>
          <a:blip r:embed="rId3"/>
          <a:stretch>
            <a:fillRect/>
          </a:stretch>
        </p:blipFill>
        <p:spPr>
          <a:xfrm>
            <a:off x="1526769" y="1430088"/>
            <a:ext cx="1601321" cy="1525346"/>
          </a:xfrm>
          <a:prstGeom prst="rect">
            <a:avLst/>
          </a:prstGeom>
        </p:spPr>
      </p:pic>
      <p:sp>
        <p:nvSpPr>
          <p:cNvPr id="3" name="TextBox 2">
            <a:extLst>
              <a:ext uri="{FF2B5EF4-FFF2-40B4-BE49-F238E27FC236}">
                <a16:creationId xmlns:a16="http://schemas.microsoft.com/office/drawing/2014/main" id="{70E70AB7-912B-08EB-1515-2D35903F1117}"/>
              </a:ext>
            </a:extLst>
          </p:cNvPr>
          <p:cNvSpPr txBox="1"/>
          <p:nvPr/>
        </p:nvSpPr>
        <p:spPr>
          <a:xfrm>
            <a:off x="7464772" y="1615675"/>
            <a:ext cx="4268119" cy="707886"/>
          </a:xfrm>
          <a:prstGeom prst="rect">
            <a:avLst/>
          </a:prstGeom>
          <a:noFill/>
        </p:spPr>
        <p:txBody>
          <a:bodyPr wrap="square" rtlCol="0">
            <a:spAutoFit/>
          </a:bodyPr>
          <a:lstStyle/>
          <a:p>
            <a:r>
              <a:rPr lang="en-US" sz="2000" dirty="0">
                <a:solidFill>
                  <a:srgbClr val="FFC000"/>
                </a:solidFill>
              </a:rPr>
              <a:t>Datasheets today use </a:t>
            </a:r>
            <a:r>
              <a:rPr lang="en-US" sz="2000" dirty="0" err="1">
                <a:solidFill>
                  <a:srgbClr val="FFC000"/>
                </a:solidFill>
              </a:rPr>
              <a:t>h</a:t>
            </a:r>
            <a:r>
              <a:rPr lang="en-US" sz="2000" baseline="-25000" dirty="0" err="1">
                <a:solidFill>
                  <a:srgbClr val="FFC000"/>
                </a:solidFill>
              </a:rPr>
              <a:t>fe</a:t>
            </a:r>
            <a:r>
              <a:rPr lang="en-US" sz="2000" dirty="0">
                <a:solidFill>
                  <a:srgbClr val="FFC000"/>
                </a:solidFill>
              </a:rPr>
              <a:t> instead of Beta.  Beta sounds “cooler”</a:t>
            </a:r>
          </a:p>
        </p:txBody>
      </p:sp>
      <p:pic>
        <p:nvPicPr>
          <p:cNvPr id="5" name="Picture 2" descr="P Channel Mosfet | Electronic Symbols">
            <a:extLst>
              <a:ext uri="{FF2B5EF4-FFF2-40B4-BE49-F238E27FC236}">
                <a16:creationId xmlns:a16="http://schemas.microsoft.com/office/drawing/2014/main" id="{74A1475D-F50D-0676-679B-A7416F14C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328" y="4684389"/>
            <a:ext cx="1366202" cy="15895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334F551-045F-9F4B-BF2E-16F2B734C56B}"/>
              </a:ext>
            </a:extLst>
          </p:cNvPr>
          <p:cNvGrpSpPr/>
          <p:nvPr/>
        </p:nvGrpSpPr>
        <p:grpSpPr>
          <a:xfrm>
            <a:off x="3335210" y="4549657"/>
            <a:ext cx="4179036" cy="1946305"/>
            <a:chOff x="381981" y="2455847"/>
            <a:chExt cx="4179036" cy="1946305"/>
          </a:xfrm>
        </p:grpSpPr>
        <p:sp>
          <p:nvSpPr>
            <p:cNvPr id="10" name="Rectangle 9">
              <a:extLst>
                <a:ext uri="{FF2B5EF4-FFF2-40B4-BE49-F238E27FC236}">
                  <a16:creationId xmlns:a16="http://schemas.microsoft.com/office/drawing/2014/main" id="{15DB9926-5795-571B-0E1A-36214BCC2F33}"/>
                </a:ext>
              </a:extLst>
            </p:cNvPr>
            <p:cNvSpPr/>
            <p:nvPr/>
          </p:nvSpPr>
          <p:spPr>
            <a:xfrm>
              <a:off x="1975686" y="2455847"/>
              <a:ext cx="1596980" cy="8408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06FAA2A5-C414-4013-7733-DE1115E6EB46}"/>
                </a:ext>
              </a:extLst>
            </p:cNvPr>
            <p:cNvSpPr/>
            <p:nvPr/>
          </p:nvSpPr>
          <p:spPr>
            <a:xfrm>
              <a:off x="1228710" y="2865271"/>
              <a:ext cx="643943" cy="24469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AAA4472F-2AF6-A0DF-24D2-29D8CAC6A4D4}"/>
                </a:ext>
              </a:extLst>
            </p:cNvPr>
            <p:cNvSpPr/>
            <p:nvPr/>
          </p:nvSpPr>
          <p:spPr>
            <a:xfrm rot="5400000">
              <a:off x="2297657" y="3423357"/>
              <a:ext cx="953038" cy="10045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4B5E50-A7AC-E461-86B0-4A4B9A5E4796}"/>
                </a:ext>
              </a:extLst>
            </p:cNvPr>
            <p:cNvSpPr txBox="1"/>
            <p:nvPr/>
          </p:nvSpPr>
          <p:spPr>
            <a:xfrm>
              <a:off x="381981" y="2455847"/>
              <a:ext cx="1604927" cy="430887"/>
            </a:xfrm>
            <a:prstGeom prst="rect">
              <a:avLst/>
            </a:prstGeom>
            <a:noFill/>
          </p:spPr>
          <p:txBody>
            <a:bodyPr wrap="none" rtlCol="0">
              <a:spAutoFit/>
            </a:bodyPr>
            <a:lstStyle/>
            <a:p>
              <a:pPr algn="ctr"/>
              <a:r>
                <a:rPr lang="en-US" sz="1100" dirty="0">
                  <a:solidFill>
                    <a:srgbClr val="FFFF00"/>
                  </a:solidFill>
                </a:rPr>
                <a:t>Feed</a:t>
              </a:r>
            </a:p>
            <a:p>
              <a:pPr algn="ctr"/>
              <a:r>
                <a:rPr lang="en-US" sz="1100" dirty="0">
                  <a:solidFill>
                    <a:srgbClr val="FFFF00"/>
                  </a:solidFill>
                </a:rPr>
                <a:t>Voltage above Threshold</a:t>
              </a:r>
            </a:p>
          </p:txBody>
        </p:sp>
        <p:sp>
          <p:nvSpPr>
            <p:cNvPr id="27" name="TextBox 26">
              <a:extLst>
                <a:ext uri="{FF2B5EF4-FFF2-40B4-BE49-F238E27FC236}">
                  <a16:creationId xmlns:a16="http://schemas.microsoft.com/office/drawing/2014/main" id="{85AC6CFB-4A08-77CC-FFB0-4DE4583A2797}"/>
                </a:ext>
              </a:extLst>
            </p:cNvPr>
            <p:cNvSpPr txBox="1"/>
            <p:nvPr/>
          </p:nvSpPr>
          <p:spPr>
            <a:xfrm>
              <a:off x="3103650" y="3498754"/>
              <a:ext cx="1457367" cy="600164"/>
            </a:xfrm>
            <a:prstGeom prst="rect">
              <a:avLst/>
            </a:prstGeom>
            <a:noFill/>
          </p:spPr>
          <p:txBody>
            <a:bodyPr wrap="square" rtlCol="0">
              <a:spAutoFit/>
            </a:bodyPr>
            <a:lstStyle/>
            <a:p>
              <a:pPr algn="ctr"/>
              <a:r>
                <a:rPr lang="en-US" sz="1100" dirty="0">
                  <a:solidFill>
                    <a:srgbClr val="FFFF00"/>
                  </a:solidFill>
                </a:rPr>
                <a:t>Get a LARGE current between Drain and Source</a:t>
              </a:r>
            </a:p>
          </p:txBody>
        </p:sp>
        <p:sp>
          <p:nvSpPr>
            <p:cNvPr id="33" name="TextBox 32">
              <a:extLst>
                <a:ext uri="{FF2B5EF4-FFF2-40B4-BE49-F238E27FC236}">
                  <a16:creationId xmlns:a16="http://schemas.microsoft.com/office/drawing/2014/main" id="{7B7814AC-A90A-5293-400D-56A0D2AA4344}"/>
                </a:ext>
              </a:extLst>
            </p:cNvPr>
            <p:cNvSpPr txBox="1"/>
            <p:nvPr/>
          </p:nvSpPr>
          <p:spPr>
            <a:xfrm>
              <a:off x="1975687" y="2504274"/>
              <a:ext cx="1596980" cy="307777"/>
            </a:xfrm>
            <a:prstGeom prst="rect">
              <a:avLst/>
            </a:prstGeom>
            <a:noFill/>
          </p:spPr>
          <p:txBody>
            <a:bodyPr wrap="square">
              <a:spAutoFit/>
            </a:bodyPr>
            <a:lstStyle/>
            <a:p>
              <a:r>
                <a:rPr lang="en-US" sz="1400" dirty="0"/>
                <a:t>NMOS TRANSISTOR</a:t>
              </a:r>
            </a:p>
          </p:txBody>
        </p:sp>
      </p:grpSp>
      <p:sp>
        <p:nvSpPr>
          <p:cNvPr id="35" name="TextBox 34">
            <a:extLst>
              <a:ext uri="{FF2B5EF4-FFF2-40B4-BE49-F238E27FC236}">
                <a16:creationId xmlns:a16="http://schemas.microsoft.com/office/drawing/2014/main" id="{7E739736-2562-ABED-2304-B2B9BB9B0220}"/>
              </a:ext>
            </a:extLst>
          </p:cNvPr>
          <p:cNvSpPr txBox="1"/>
          <p:nvPr/>
        </p:nvSpPr>
        <p:spPr>
          <a:xfrm>
            <a:off x="5513140" y="4790359"/>
            <a:ext cx="543739" cy="523220"/>
          </a:xfrm>
          <a:prstGeom prst="rect">
            <a:avLst/>
          </a:prstGeom>
          <a:noFill/>
        </p:spPr>
        <p:txBody>
          <a:bodyPr wrap="none" rtlCol="0">
            <a:spAutoFit/>
          </a:bodyPr>
          <a:lstStyle/>
          <a:p>
            <a:r>
              <a:rPr lang="en-US" sz="2800" dirty="0">
                <a:solidFill>
                  <a:schemeClr val="bg1">
                    <a:lumMod val="95000"/>
                    <a:lumOff val="5000"/>
                  </a:schemeClr>
                </a:solidFill>
              </a:rPr>
              <a:t>g</a:t>
            </a:r>
            <a:r>
              <a:rPr lang="en-US" sz="2800" baseline="-25000" dirty="0">
                <a:solidFill>
                  <a:schemeClr val="bg1">
                    <a:lumMod val="95000"/>
                    <a:lumOff val="5000"/>
                  </a:schemeClr>
                </a:solidFill>
              </a:rPr>
              <a:t>m</a:t>
            </a:r>
          </a:p>
        </p:txBody>
      </p:sp>
      <p:sp>
        <p:nvSpPr>
          <p:cNvPr id="38" name="TextBox 37">
            <a:extLst>
              <a:ext uri="{FF2B5EF4-FFF2-40B4-BE49-F238E27FC236}">
                <a16:creationId xmlns:a16="http://schemas.microsoft.com/office/drawing/2014/main" id="{F7704384-1AFD-B2C8-822A-9AD783DCE0AD}"/>
              </a:ext>
            </a:extLst>
          </p:cNvPr>
          <p:cNvSpPr txBox="1"/>
          <p:nvPr/>
        </p:nvSpPr>
        <p:spPr>
          <a:xfrm>
            <a:off x="281620" y="1745382"/>
            <a:ext cx="1004553" cy="523220"/>
          </a:xfrm>
          <a:prstGeom prst="rect">
            <a:avLst/>
          </a:prstGeom>
          <a:noFill/>
        </p:spPr>
        <p:txBody>
          <a:bodyPr wrap="square" rtlCol="0">
            <a:spAutoFit/>
          </a:bodyPr>
          <a:lstStyle/>
          <a:p>
            <a:r>
              <a:rPr lang="en-US" sz="2800" dirty="0"/>
              <a:t>NPN</a:t>
            </a:r>
          </a:p>
        </p:txBody>
      </p:sp>
      <p:sp>
        <p:nvSpPr>
          <p:cNvPr id="39" name="TextBox 38">
            <a:extLst>
              <a:ext uri="{FF2B5EF4-FFF2-40B4-BE49-F238E27FC236}">
                <a16:creationId xmlns:a16="http://schemas.microsoft.com/office/drawing/2014/main" id="{C0F182A7-575E-468B-D29C-7487395DB578}"/>
              </a:ext>
            </a:extLst>
          </p:cNvPr>
          <p:cNvSpPr txBox="1"/>
          <p:nvPr/>
        </p:nvSpPr>
        <p:spPr>
          <a:xfrm>
            <a:off x="166967" y="4790359"/>
            <a:ext cx="1582484" cy="954107"/>
          </a:xfrm>
          <a:prstGeom prst="rect">
            <a:avLst/>
          </a:prstGeom>
          <a:noFill/>
        </p:spPr>
        <p:txBody>
          <a:bodyPr wrap="square" rtlCol="0">
            <a:spAutoFit/>
          </a:bodyPr>
          <a:lstStyle/>
          <a:p>
            <a:r>
              <a:rPr lang="en-US" sz="2800" dirty="0"/>
              <a:t>N-CH</a:t>
            </a:r>
          </a:p>
          <a:p>
            <a:r>
              <a:rPr lang="en-US" sz="2800" dirty="0"/>
              <a:t>MOSFET</a:t>
            </a:r>
          </a:p>
        </p:txBody>
      </p:sp>
    </p:spTree>
    <p:extLst>
      <p:ext uri="{BB962C8B-B14F-4D97-AF65-F5344CB8AC3E}">
        <p14:creationId xmlns:p14="http://schemas.microsoft.com/office/powerpoint/2010/main" val="796361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8B5E-5675-A1AA-BC2E-B9BF07783663}"/>
              </a:ext>
            </a:extLst>
          </p:cNvPr>
          <p:cNvSpPr>
            <a:spLocks noGrp="1"/>
          </p:cNvSpPr>
          <p:nvPr>
            <p:ph type="title"/>
          </p:nvPr>
        </p:nvSpPr>
        <p:spPr>
          <a:xfrm>
            <a:off x="612694" y="8052"/>
            <a:ext cx="10131425" cy="720367"/>
          </a:xfrm>
          <a:effectLst/>
        </p:spPr>
        <p:txBody>
          <a:bodyPr vert="horz" lIns="91440" tIns="45720" rIns="91440" bIns="45720" rtlCol="0" anchor="ctr">
            <a:normAutofit/>
          </a:bodyPr>
          <a:lstStyle/>
          <a:p>
            <a:r>
              <a:rPr lang="en-US" b="1" dirty="0">
                <a:solidFill>
                  <a:srgbClr val="FFC000"/>
                </a:solidFill>
                <a:effectLst>
                  <a:outerShdw blurRad="38100" dist="38100" dir="2700000" algn="tl">
                    <a:srgbClr val="000000">
                      <a:alpha val="43137"/>
                    </a:srgbClr>
                  </a:outerShdw>
                </a:effectLst>
              </a:rPr>
              <a:t>NMOS</a:t>
            </a:r>
            <a:r>
              <a:rPr lang="en-US" dirty="0"/>
              <a:t> MOSFETS</a:t>
            </a:r>
          </a:p>
        </p:txBody>
      </p:sp>
      <p:sp>
        <p:nvSpPr>
          <p:cNvPr id="3" name="Content Placeholder 2">
            <a:extLst>
              <a:ext uri="{FF2B5EF4-FFF2-40B4-BE49-F238E27FC236}">
                <a16:creationId xmlns:a16="http://schemas.microsoft.com/office/drawing/2014/main" id="{CE161EF1-8471-06C8-3DFD-0D8FF93A53F3}"/>
              </a:ext>
            </a:extLst>
          </p:cNvPr>
          <p:cNvSpPr>
            <a:spLocks noGrp="1"/>
          </p:cNvSpPr>
          <p:nvPr>
            <p:ph idx="1"/>
          </p:nvPr>
        </p:nvSpPr>
        <p:spPr>
          <a:xfrm>
            <a:off x="244699" y="611087"/>
            <a:ext cx="11391253" cy="2388698"/>
          </a:xfrm>
        </p:spPr>
        <p:txBody>
          <a:bodyPr>
            <a:normAutofit/>
          </a:bodyPr>
          <a:lstStyle/>
          <a:p>
            <a:pPr marL="0" indent="0">
              <a:buNone/>
            </a:pPr>
            <a:r>
              <a:rPr lang="en-US" sz="2400" dirty="0"/>
              <a:t>Similar to BJT:</a:t>
            </a:r>
          </a:p>
          <a:p>
            <a:pPr lvl="1"/>
            <a:r>
              <a:rPr lang="en-US" sz="2400" dirty="0"/>
              <a:t>There is </a:t>
            </a:r>
            <a:r>
              <a:rPr lang="en-US" sz="2400" dirty="0" err="1"/>
              <a:t>Vbe</a:t>
            </a:r>
            <a:r>
              <a:rPr lang="en-US" sz="2400" dirty="0"/>
              <a:t>(turn on) for BJT, there is </a:t>
            </a:r>
            <a:r>
              <a:rPr lang="en-US" sz="2400" dirty="0" err="1"/>
              <a:t>Vgs</a:t>
            </a:r>
            <a:r>
              <a:rPr lang="en-US" sz="2400" dirty="0"/>
              <a:t>(on) or </a:t>
            </a:r>
            <a:r>
              <a:rPr lang="en-US" sz="2400" dirty="0" err="1"/>
              <a:t>Vgs</a:t>
            </a:r>
            <a:r>
              <a:rPr lang="en-US" sz="2400" dirty="0"/>
              <a:t>(</a:t>
            </a:r>
            <a:r>
              <a:rPr lang="en-US" sz="2400" dirty="0" err="1"/>
              <a:t>th</a:t>
            </a:r>
            <a:r>
              <a:rPr lang="en-US" sz="2400" dirty="0"/>
              <a:t>).  This is threshold voltage at which device </a:t>
            </a:r>
            <a:r>
              <a:rPr lang="en-US" sz="2400" dirty="0">
                <a:solidFill>
                  <a:srgbClr val="FFC000"/>
                </a:solidFill>
              </a:rPr>
              <a:t>starts</a:t>
            </a:r>
            <a:r>
              <a:rPr lang="en-US" sz="2400" dirty="0"/>
              <a:t> </a:t>
            </a:r>
            <a:r>
              <a:rPr lang="en-US" sz="2400" dirty="0">
                <a:solidFill>
                  <a:srgbClr val="FFC000"/>
                </a:solidFill>
              </a:rPr>
              <a:t>conducting</a:t>
            </a:r>
          </a:p>
          <a:p>
            <a:pPr lvl="1"/>
            <a:r>
              <a:rPr lang="en-US" sz="2400" dirty="0"/>
              <a:t>There is a maximum </a:t>
            </a:r>
            <a:r>
              <a:rPr lang="en-US" sz="2400" dirty="0" err="1"/>
              <a:t>Vbe</a:t>
            </a:r>
            <a:r>
              <a:rPr lang="en-US" sz="2400" dirty="0"/>
              <a:t> or </a:t>
            </a:r>
            <a:r>
              <a:rPr lang="en-US" sz="2400" dirty="0" err="1"/>
              <a:t>Vgs</a:t>
            </a:r>
            <a:r>
              <a:rPr lang="en-US" sz="2400" dirty="0"/>
              <a:t> where </a:t>
            </a:r>
            <a:r>
              <a:rPr lang="en-US" sz="2400" dirty="0">
                <a:solidFill>
                  <a:srgbClr val="FFC000"/>
                </a:solidFill>
              </a:rPr>
              <a:t>current is at maximum</a:t>
            </a:r>
            <a:r>
              <a:rPr lang="en-US" sz="2400" dirty="0"/>
              <a:t> and constant. </a:t>
            </a:r>
            <a:r>
              <a:rPr lang="en-US" sz="2400" dirty="0" err="1"/>
              <a:t>Vbe</a:t>
            </a:r>
            <a:r>
              <a:rPr lang="en-US" sz="2400" dirty="0"/>
              <a:t>(sat) and </a:t>
            </a:r>
            <a:r>
              <a:rPr lang="en-US" sz="2400" dirty="0" err="1"/>
              <a:t>Vgs</a:t>
            </a:r>
            <a:r>
              <a:rPr lang="en-US" sz="2400" dirty="0"/>
              <a:t>(</a:t>
            </a:r>
            <a:r>
              <a:rPr lang="en-US" sz="2400" i="1" dirty="0">
                <a:solidFill>
                  <a:srgbClr val="FFC000"/>
                </a:solidFill>
              </a:rPr>
              <a:t>triode?</a:t>
            </a:r>
            <a:r>
              <a:rPr lang="en-US" sz="2400" dirty="0"/>
              <a:t>).  </a:t>
            </a:r>
            <a:r>
              <a:rPr lang="en-US" sz="2400" b="1" i="1" dirty="0">
                <a:effectLst>
                  <a:outerShdw blurRad="38100" dist="38100" dir="2700000" algn="tl">
                    <a:srgbClr val="000000">
                      <a:alpha val="43137"/>
                    </a:srgbClr>
                  </a:outerShdw>
                </a:effectLst>
              </a:rPr>
              <a:t>For MOSFET, Not specified on data sheet!!</a:t>
            </a:r>
          </a:p>
        </p:txBody>
      </p:sp>
      <p:pic>
        <p:nvPicPr>
          <p:cNvPr id="8" name="Picture 7">
            <a:extLst>
              <a:ext uri="{FF2B5EF4-FFF2-40B4-BE49-F238E27FC236}">
                <a16:creationId xmlns:a16="http://schemas.microsoft.com/office/drawing/2014/main" id="{3DC257C2-F77B-DFFC-3C5C-80D923D6DDC6}"/>
              </a:ext>
            </a:extLst>
          </p:cNvPr>
          <p:cNvPicPr>
            <a:picLocks noChangeAspect="1"/>
          </p:cNvPicPr>
          <p:nvPr/>
        </p:nvPicPr>
        <p:blipFill>
          <a:blip r:embed="rId2"/>
          <a:stretch>
            <a:fillRect/>
          </a:stretch>
        </p:blipFill>
        <p:spPr>
          <a:xfrm>
            <a:off x="2518767" y="3121746"/>
            <a:ext cx="4149753" cy="3352918"/>
          </a:xfrm>
          <a:prstGeom prst="rect">
            <a:avLst/>
          </a:prstGeom>
        </p:spPr>
      </p:pic>
      <p:sp>
        <p:nvSpPr>
          <p:cNvPr id="11" name="Freeform: Shape 10">
            <a:extLst>
              <a:ext uri="{FF2B5EF4-FFF2-40B4-BE49-F238E27FC236}">
                <a16:creationId xmlns:a16="http://schemas.microsoft.com/office/drawing/2014/main" id="{35E8395E-6EB8-36CC-357E-E1D8C1D12627}"/>
              </a:ext>
            </a:extLst>
          </p:cNvPr>
          <p:cNvSpPr/>
          <p:nvPr/>
        </p:nvSpPr>
        <p:spPr>
          <a:xfrm>
            <a:off x="5061397" y="3197159"/>
            <a:ext cx="540913" cy="283335"/>
          </a:xfrm>
          <a:custGeom>
            <a:avLst/>
            <a:gdLst>
              <a:gd name="connsiteX0" fmla="*/ 0 w 540913"/>
              <a:gd name="connsiteY0" fmla="*/ 283335 h 283335"/>
              <a:gd name="connsiteX1" fmla="*/ 154547 w 540913"/>
              <a:gd name="connsiteY1" fmla="*/ 77273 h 283335"/>
              <a:gd name="connsiteX2" fmla="*/ 540913 w 540913"/>
              <a:gd name="connsiteY2" fmla="*/ 0 h 283335"/>
            </a:gdLst>
            <a:ahLst/>
            <a:cxnLst>
              <a:cxn ang="0">
                <a:pos x="connsiteX0" y="connsiteY0"/>
              </a:cxn>
              <a:cxn ang="0">
                <a:pos x="connsiteX1" y="connsiteY1"/>
              </a:cxn>
              <a:cxn ang="0">
                <a:pos x="connsiteX2" y="connsiteY2"/>
              </a:cxn>
            </a:cxnLst>
            <a:rect l="l" t="t" r="r" b="b"/>
            <a:pathLst>
              <a:path w="540913" h="283335">
                <a:moveTo>
                  <a:pt x="0" y="283335"/>
                </a:moveTo>
                <a:cubicBezTo>
                  <a:pt x="32197" y="203915"/>
                  <a:pt x="64395" y="124495"/>
                  <a:pt x="154547" y="77273"/>
                </a:cubicBezTo>
                <a:cubicBezTo>
                  <a:pt x="244699" y="30050"/>
                  <a:pt x="392806" y="15025"/>
                  <a:pt x="540913" y="0"/>
                </a:cubicBezTo>
              </a:path>
            </a:pathLst>
          </a:custGeom>
          <a:ln w="34925"/>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pic>
        <p:nvPicPr>
          <p:cNvPr id="12" name="Picture 2" descr="P Channel Mosfet | Electronic Symbols">
            <a:extLst>
              <a:ext uri="{FF2B5EF4-FFF2-40B4-BE49-F238E27FC236}">
                <a16:creationId xmlns:a16="http://schemas.microsoft.com/office/drawing/2014/main" id="{2FB3B350-BD94-7BFD-ADB0-518DDE6D9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528" y="3858216"/>
            <a:ext cx="1366202" cy="158952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46E53096-27A4-59DE-D669-89AA3C22F222}"/>
              </a:ext>
            </a:extLst>
          </p:cNvPr>
          <p:cNvSpPr/>
          <p:nvPr/>
        </p:nvSpPr>
        <p:spPr>
          <a:xfrm>
            <a:off x="4935882" y="3121746"/>
            <a:ext cx="666428" cy="292611"/>
          </a:xfrm>
          <a:prstGeom prst="ellipse">
            <a:avLst/>
          </a:prstGeom>
          <a:solidFill>
            <a:srgbClr val="0070C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66956AC-B64E-33EB-FFD4-657F2ACACCAC}"/>
              </a:ext>
            </a:extLst>
          </p:cNvPr>
          <p:cNvCxnSpPr>
            <a:cxnSpLocks/>
          </p:cNvCxnSpPr>
          <p:nvPr/>
        </p:nvCxnSpPr>
        <p:spPr>
          <a:xfrm>
            <a:off x="2116667" y="2869746"/>
            <a:ext cx="2819215" cy="327413"/>
          </a:xfrm>
          <a:prstGeom prst="straightConnector1">
            <a:avLst/>
          </a:prstGeom>
          <a:ln w="34925">
            <a:solidFill>
              <a:srgbClr val="FF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862A060-9982-7B2B-C2D1-360C8C4C3DDC}"/>
              </a:ext>
            </a:extLst>
          </p:cNvPr>
          <p:cNvSpPr txBox="1"/>
          <p:nvPr/>
        </p:nvSpPr>
        <p:spPr>
          <a:xfrm>
            <a:off x="7943528" y="3858216"/>
            <a:ext cx="803425" cy="369332"/>
          </a:xfrm>
          <a:prstGeom prst="rect">
            <a:avLst/>
          </a:prstGeom>
          <a:noFill/>
        </p:spPr>
        <p:txBody>
          <a:bodyPr wrap="none" rtlCol="0">
            <a:spAutoFit/>
          </a:bodyPr>
          <a:lstStyle/>
          <a:p>
            <a:r>
              <a:rPr lang="en-US" b="1" u="sng" dirty="0">
                <a:solidFill>
                  <a:schemeClr val="bg1"/>
                </a:solidFill>
              </a:rPr>
              <a:t>NMOS</a:t>
            </a:r>
          </a:p>
        </p:txBody>
      </p:sp>
    </p:spTree>
    <p:extLst>
      <p:ext uri="{BB962C8B-B14F-4D97-AF65-F5344CB8AC3E}">
        <p14:creationId xmlns:p14="http://schemas.microsoft.com/office/powerpoint/2010/main" val="1564857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8B0606-3EA9-39B4-FD93-61AA8DD58C85}"/>
              </a:ext>
            </a:extLst>
          </p:cNvPr>
          <p:cNvPicPr>
            <a:picLocks noChangeAspect="1"/>
          </p:cNvPicPr>
          <p:nvPr/>
        </p:nvPicPr>
        <p:blipFill>
          <a:blip r:embed="rId2"/>
          <a:stretch>
            <a:fillRect/>
          </a:stretch>
        </p:blipFill>
        <p:spPr>
          <a:xfrm>
            <a:off x="7914904" y="2641884"/>
            <a:ext cx="2867075" cy="2748126"/>
          </a:xfrm>
          <a:prstGeom prst="rect">
            <a:avLst/>
          </a:prstGeom>
        </p:spPr>
      </p:pic>
      <p:sp>
        <p:nvSpPr>
          <p:cNvPr id="2" name="Title 1">
            <a:extLst>
              <a:ext uri="{FF2B5EF4-FFF2-40B4-BE49-F238E27FC236}">
                <a16:creationId xmlns:a16="http://schemas.microsoft.com/office/drawing/2014/main" id="{8F7B5BBB-6450-3C60-4D4F-BCE03B0A2564}"/>
              </a:ext>
            </a:extLst>
          </p:cNvPr>
          <p:cNvSpPr>
            <a:spLocks noGrp="1"/>
          </p:cNvSpPr>
          <p:nvPr>
            <p:ph type="title"/>
          </p:nvPr>
        </p:nvSpPr>
        <p:spPr>
          <a:xfrm>
            <a:off x="921516" y="79319"/>
            <a:ext cx="10131425" cy="704045"/>
          </a:xfrm>
        </p:spPr>
        <p:txBody>
          <a:bodyPr/>
          <a:lstStyle/>
          <a:p>
            <a:r>
              <a:rPr lang="en-US" dirty="0"/>
              <a:t>MOSFET REGIONS: voltage</a:t>
            </a:r>
          </a:p>
        </p:txBody>
      </p:sp>
      <p:cxnSp>
        <p:nvCxnSpPr>
          <p:cNvPr id="7" name="Straight Arrow Connector 6">
            <a:extLst>
              <a:ext uri="{FF2B5EF4-FFF2-40B4-BE49-F238E27FC236}">
                <a16:creationId xmlns:a16="http://schemas.microsoft.com/office/drawing/2014/main" id="{93189DF8-505D-E432-F7E2-D9F5C96B8ADD}"/>
              </a:ext>
            </a:extLst>
          </p:cNvPr>
          <p:cNvCxnSpPr/>
          <p:nvPr/>
        </p:nvCxnSpPr>
        <p:spPr>
          <a:xfrm flipV="1">
            <a:off x="1953491" y="1510145"/>
            <a:ext cx="0" cy="451658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99A2F315-1199-4FE6-0A10-03CE8ACB9194}"/>
              </a:ext>
            </a:extLst>
          </p:cNvPr>
          <p:cNvCxnSpPr/>
          <p:nvPr/>
        </p:nvCxnSpPr>
        <p:spPr>
          <a:xfrm>
            <a:off x="1953491" y="6026727"/>
            <a:ext cx="496108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5D343D75-9EDB-B1AC-291A-1C6A1C337E9E}"/>
              </a:ext>
            </a:extLst>
          </p:cNvPr>
          <p:cNvSpPr txBox="1"/>
          <p:nvPr/>
        </p:nvSpPr>
        <p:spPr>
          <a:xfrm>
            <a:off x="1766299" y="5975878"/>
            <a:ext cx="324304" cy="276539"/>
          </a:xfrm>
          <a:prstGeom prst="rect">
            <a:avLst/>
          </a:prstGeom>
          <a:noFill/>
        </p:spPr>
        <p:txBody>
          <a:bodyPr wrap="square" rtlCol="0">
            <a:spAutoFit/>
          </a:bodyPr>
          <a:lstStyle/>
          <a:p>
            <a:r>
              <a:rPr lang="en-US" sz="1200" dirty="0"/>
              <a:t>0</a:t>
            </a:r>
          </a:p>
        </p:txBody>
      </p:sp>
      <p:cxnSp>
        <p:nvCxnSpPr>
          <p:cNvPr id="12" name="Straight Connector 11">
            <a:extLst>
              <a:ext uri="{FF2B5EF4-FFF2-40B4-BE49-F238E27FC236}">
                <a16:creationId xmlns:a16="http://schemas.microsoft.com/office/drawing/2014/main" id="{3E7E48E8-041D-9D6A-D4DE-6A59B0416EC2}"/>
              </a:ext>
            </a:extLst>
          </p:cNvPr>
          <p:cNvCxnSpPr/>
          <p:nvPr/>
        </p:nvCxnSpPr>
        <p:spPr>
          <a:xfrm>
            <a:off x="3052482" y="1612590"/>
            <a:ext cx="0" cy="441413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7D445F-F3EE-ED2C-AE2F-89DB1D158018}"/>
              </a:ext>
            </a:extLst>
          </p:cNvPr>
          <p:cNvCxnSpPr/>
          <p:nvPr/>
        </p:nvCxnSpPr>
        <p:spPr>
          <a:xfrm>
            <a:off x="4434034" y="1612590"/>
            <a:ext cx="0" cy="4414137"/>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EC23C1-00D1-6769-53A6-224D06E30EA0}"/>
              </a:ext>
            </a:extLst>
          </p:cNvPr>
          <p:cNvSpPr txBox="1"/>
          <p:nvPr/>
        </p:nvSpPr>
        <p:spPr>
          <a:xfrm>
            <a:off x="1523012" y="1209398"/>
            <a:ext cx="956555" cy="276539"/>
          </a:xfrm>
          <a:prstGeom prst="rect">
            <a:avLst/>
          </a:prstGeom>
          <a:noFill/>
        </p:spPr>
        <p:txBody>
          <a:bodyPr wrap="square" rtlCol="0">
            <a:spAutoFit/>
          </a:bodyPr>
          <a:lstStyle/>
          <a:p>
            <a:r>
              <a:rPr lang="en-US" sz="1200" dirty="0" err="1"/>
              <a:t>Vds</a:t>
            </a:r>
            <a:r>
              <a:rPr lang="en-US" sz="1200" dirty="0"/>
              <a:t>=</a:t>
            </a:r>
            <a:r>
              <a:rPr lang="en-US" sz="1200" dirty="0" err="1"/>
              <a:t>Vout</a:t>
            </a:r>
            <a:endParaRPr lang="en-US" sz="1200" dirty="0"/>
          </a:p>
        </p:txBody>
      </p:sp>
      <p:sp>
        <p:nvSpPr>
          <p:cNvPr id="31" name="Arc 30">
            <a:extLst>
              <a:ext uri="{FF2B5EF4-FFF2-40B4-BE49-F238E27FC236}">
                <a16:creationId xmlns:a16="http://schemas.microsoft.com/office/drawing/2014/main" id="{F7A6C654-AEB7-7AAE-300B-F7471561FF6B}"/>
              </a:ext>
            </a:extLst>
          </p:cNvPr>
          <p:cNvSpPr/>
          <p:nvPr/>
        </p:nvSpPr>
        <p:spPr>
          <a:xfrm rot="3080408">
            <a:off x="9040280" y="3431679"/>
            <a:ext cx="1573876" cy="1463040"/>
          </a:xfrm>
          <a:prstGeom prst="arc">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1760CDA3-1EC8-0A1F-3325-32D11BE612FB}"/>
              </a:ext>
            </a:extLst>
          </p:cNvPr>
          <p:cNvSpPr/>
          <p:nvPr/>
        </p:nvSpPr>
        <p:spPr>
          <a:xfrm rot="12236274">
            <a:off x="9282299" y="3944905"/>
            <a:ext cx="1089838" cy="1037728"/>
          </a:xfrm>
          <a:prstGeom prst="arc">
            <a:avLst/>
          </a:prstGeom>
          <a:ln>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F4BD4EA1-BEC6-6E27-0614-8FA9C348ABDD}"/>
              </a:ext>
            </a:extLst>
          </p:cNvPr>
          <p:cNvSpPr txBox="1"/>
          <p:nvPr/>
        </p:nvSpPr>
        <p:spPr>
          <a:xfrm>
            <a:off x="1523012" y="2154465"/>
            <a:ext cx="486573" cy="276539"/>
          </a:xfrm>
          <a:prstGeom prst="rect">
            <a:avLst/>
          </a:prstGeom>
          <a:noFill/>
        </p:spPr>
        <p:txBody>
          <a:bodyPr wrap="square" rtlCol="0">
            <a:spAutoFit/>
          </a:bodyPr>
          <a:lstStyle/>
          <a:p>
            <a:r>
              <a:rPr lang="en-US" sz="1200" dirty="0" err="1"/>
              <a:t>Vcc</a:t>
            </a:r>
            <a:endParaRPr lang="en-US" sz="1200" dirty="0"/>
          </a:p>
        </p:txBody>
      </p:sp>
      <p:sp>
        <p:nvSpPr>
          <p:cNvPr id="34" name="TextBox 33">
            <a:extLst>
              <a:ext uri="{FF2B5EF4-FFF2-40B4-BE49-F238E27FC236}">
                <a16:creationId xmlns:a16="http://schemas.microsoft.com/office/drawing/2014/main" id="{0CDFCBCF-DBF7-278D-0B9D-C4F08CA66116}"/>
              </a:ext>
            </a:extLst>
          </p:cNvPr>
          <p:cNvSpPr txBox="1"/>
          <p:nvPr/>
        </p:nvSpPr>
        <p:spPr>
          <a:xfrm>
            <a:off x="2734729" y="6021470"/>
            <a:ext cx="804240" cy="276539"/>
          </a:xfrm>
          <a:prstGeom prst="rect">
            <a:avLst/>
          </a:prstGeom>
          <a:noFill/>
        </p:spPr>
        <p:txBody>
          <a:bodyPr wrap="square" rtlCol="0">
            <a:spAutoFit/>
          </a:bodyPr>
          <a:lstStyle/>
          <a:p>
            <a:r>
              <a:rPr lang="en-US" sz="1200" dirty="0" err="1"/>
              <a:t>Vgs</a:t>
            </a:r>
            <a:r>
              <a:rPr lang="en-US" sz="1200" dirty="0"/>
              <a:t>(</a:t>
            </a:r>
            <a:r>
              <a:rPr lang="en-US" sz="1200" dirty="0" err="1"/>
              <a:t>th</a:t>
            </a:r>
            <a:r>
              <a:rPr lang="en-US" sz="1200" dirty="0"/>
              <a:t>)</a:t>
            </a:r>
          </a:p>
        </p:txBody>
      </p:sp>
      <p:cxnSp>
        <p:nvCxnSpPr>
          <p:cNvPr id="36" name="Straight Connector 35">
            <a:extLst>
              <a:ext uri="{FF2B5EF4-FFF2-40B4-BE49-F238E27FC236}">
                <a16:creationId xmlns:a16="http://schemas.microsoft.com/office/drawing/2014/main" id="{AC4A00E6-4760-47D2-4B11-FC087FF3D559}"/>
              </a:ext>
            </a:extLst>
          </p:cNvPr>
          <p:cNvCxnSpPr>
            <a:cxnSpLocks/>
          </p:cNvCxnSpPr>
          <p:nvPr/>
        </p:nvCxnSpPr>
        <p:spPr>
          <a:xfrm>
            <a:off x="1953491" y="2331287"/>
            <a:ext cx="1127144" cy="0"/>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FB681F58-4465-FB72-96F6-3F09CC4E7EEE}"/>
              </a:ext>
            </a:extLst>
          </p:cNvPr>
          <p:cNvSpPr/>
          <p:nvPr/>
        </p:nvSpPr>
        <p:spPr>
          <a:xfrm>
            <a:off x="3063240" y="2317358"/>
            <a:ext cx="1383030" cy="3399421"/>
          </a:xfrm>
          <a:custGeom>
            <a:avLst/>
            <a:gdLst>
              <a:gd name="connsiteX0" fmla="*/ 0 w 1383030"/>
              <a:gd name="connsiteY0" fmla="*/ 2932 h 3399421"/>
              <a:gd name="connsiteX1" fmla="*/ 228600 w 1383030"/>
              <a:gd name="connsiteY1" fmla="*/ 185812 h 3399421"/>
              <a:gd name="connsiteX2" fmla="*/ 445770 w 1383030"/>
              <a:gd name="connsiteY2" fmla="*/ 1191652 h 3399421"/>
              <a:gd name="connsiteX3" fmla="*/ 1028700 w 1383030"/>
              <a:gd name="connsiteY3" fmla="*/ 3043312 h 3399421"/>
              <a:gd name="connsiteX4" fmla="*/ 1383030 w 1383030"/>
              <a:gd name="connsiteY4" fmla="*/ 3397642 h 3399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030" h="3399421">
                <a:moveTo>
                  <a:pt x="0" y="2932"/>
                </a:moveTo>
                <a:cubicBezTo>
                  <a:pt x="77152" y="-4688"/>
                  <a:pt x="154305" y="-12308"/>
                  <a:pt x="228600" y="185812"/>
                </a:cubicBezTo>
                <a:cubicBezTo>
                  <a:pt x="302895" y="383932"/>
                  <a:pt x="312420" y="715402"/>
                  <a:pt x="445770" y="1191652"/>
                </a:cubicBezTo>
                <a:cubicBezTo>
                  <a:pt x="579120" y="1667902"/>
                  <a:pt x="872490" y="2675647"/>
                  <a:pt x="1028700" y="3043312"/>
                </a:cubicBezTo>
                <a:cubicBezTo>
                  <a:pt x="1184910" y="3410977"/>
                  <a:pt x="1283970" y="3404309"/>
                  <a:pt x="1383030" y="3397642"/>
                </a:cubicBezTo>
              </a:path>
            </a:pathLst>
          </a:cu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8558C7C-D3E8-FD80-3873-EB89DA2AD24C}"/>
              </a:ext>
            </a:extLst>
          </p:cNvPr>
          <p:cNvCxnSpPr>
            <a:cxnSpLocks/>
            <a:endCxn id="46" idx="4"/>
          </p:cNvCxnSpPr>
          <p:nvPr/>
        </p:nvCxnSpPr>
        <p:spPr>
          <a:xfrm flipH="1" flipV="1">
            <a:off x="4446270" y="5715000"/>
            <a:ext cx="385784" cy="22021"/>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65F8304-2F75-BC1B-1DF6-D1CD6A7B6162}"/>
              </a:ext>
            </a:extLst>
          </p:cNvPr>
          <p:cNvSpPr txBox="1"/>
          <p:nvPr/>
        </p:nvSpPr>
        <p:spPr>
          <a:xfrm>
            <a:off x="2152502" y="1757219"/>
            <a:ext cx="684867" cy="523220"/>
          </a:xfrm>
          <a:prstGeom prst="rect">
            <a:avLst/>
          </a:prstGeom>
          <a:noFill/>
        </p:spPr>
        <p:txBody>
          <a:bodyPr wrap="none" rtlCol="0">
            <a:spAutoFit/>
          </a:bodyPr>
          <a:lstStyle/>
          <a:p>
            <a:r>
              <a:rPr lang="en-US" sz="1400" dirty="0"/>
              <a:t>Cutoff</a:t>
            </a:r>
          </a:p>
          <a:p>
            <a:r>
              <a:rPr lang="en-US" sz="1400" dirty="0"/>
              <a:t>Region</a:t>
            </a:r>
          </a:p>
        </p:txBody>
      </p:sp>
      <p:sp>
        <p:nvSpPr>
          <p:cNvPr id="56" name="TextBox 55">
            <a:extLst>
              <a:ext uri="{FF2B5EF4-FFF2-40B4-BE49-F238E27FC236}">
                <a16:creationId xmlns:a16="http://schemas.microsoft.com/office/drawing/2014/main" id="{662FB900-643B-18CA-B115-52034FD4770E}"/>
              </a:ext>
            </a:extLst>
          </p:cNvPr>
          <p:cNvSpPr txBox="1"/>
          <p:nvPr/>
        </p:nvSpPr>
        <p:spPr>
          <a:xfrm>
            <a:off x="3282701" y="1644433"/>
            <a:ext cx="982385" cy="738664"/>
          </a:xfrm>
          <a:prstGeom prst="rect">
            <a:avLst/>
          </a:prstGeom>
          <a:noFill/>
        </p:spPr>
        <p:txBody>
          <a:bodyPr wrap="none" rtlCol="0">
            <a:spAutoFit/>
          </a:bodyPr>
          <a:lstStyle/>
          <a:p>
            <a:r>
              <a:rPr lang="en-US" sz="1400" dirty="0"/>
              <a:t>Active or</a:t>
            </a:r>
          </a:p>
          <a:p>
            <a:r>
              <a:rPr lang="en-US" sz="1400" dirty="0"/>
              <a:t>Saturation </a:t>
            </a:r>
          </a:p>
          <a:p>
            <a:r>
              <a:rPr lang="en-US" sz="1400" dirty="0"/>
              <a:t>Region</a:t>
            </a:r>
          </a:p>
        </p:txBody>
      </p:sp>
      <p:pic>
        <p:nvPicPr>
          <p:cNvPr id="57" name="Picture 2" descr="The Simpsons' to Stream in 4:3! In the Words of Homer Simpson, 'Woo Hoo!' |  IndieWire">
            <a:extLst>
              <a:ext uri="{FF2B5EF4-FFF2-40B4-BE49-F238E27FC236}">
                <a16:creationId xmlns:a16="http://schemas.microsoft.com/office/drawing/2014/main" id="{00A56796-807A-5466-155C-0D43DB058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757" y="737614"/>
            <a:ext cx="940274" cy="7042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FEE3A12-DCFA-6DF4-913F-1661646F1E87}"/>
              </a:ext>
            </a:extLst>
          </p:cNvPr>
          <p:cNvPicPr>
            <a:picLocks noChangeAspect="1"/>
          </p:cNvPicPr>
          <p:nvPr/>
        </p:nvPicPr>
        <p:blipFill>
          <a:blip r:embed="rId4"/>
          <a:stretch>
            <a:fillRect/>
          </a:stretch>
        </p:blipFill>
        <p:spPr>
          <a:xfrm>
            <a:off x="4701308" y="966168"/>
            <a:ext cx="747865" cy="757926"/>
          </a:xfrm>
          <a:prstGeom prst="rect">
            <a:avLst/>
          </a:prstGeom>
        </p:spPr>
      </p:pic>
      <p:cxnSp>
        <p:nvCxnSpPr>
          <p:cNvPr id="60" name="Straight Arrow Connector 59">
            <a:extLst>
              <a:ext uri="{FF2B5EF4-FFF2-40B4-BE49-F238E27FC236}">
                <a16:creationId xmlns:a16="http://schemas.microsoft.com/office/drawing/2014/main" id="{8F1E8E35-5E06-C92F-8446-4B018C66B210}"/>
              </a:ext>
            </a:extLst>
          </p:cNvPr>
          <p:cNvCxnSpPr/>
          <p:nvPr/>
        </p:nvCxnSpPr>
        <p:spPr>
          <a:xfrm>
            <a:off x="3538969" y="2674620"/>
            <a:ext cx="621551" cy="2251710"/>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Straight Arrow Connector 61">
            <a:extLst>
              <a:ext uri="{FF2B5EF4-FFF2-40B4-BE49-F238E27FC236}">
                <a16:creationId xmlns:a16="http://schemas.microsoft.com/office/drawing/2014/main" id="{A0307651-F8A6-227C-5F5C-5E70AC8EEDF1}"/>
              </a:ext>
            </a:extLst>
          </p:cNvPr>
          <p:cNvCxnSpPr>
            <a:cxnSpLocks/>
          </p:cNvCxnSpPr>
          <p:nvPr/>
        </p:nvCxnSpPr>
        <p:spPr>
          <a:xfrm flipH="1" flipV="1">
            <a:off x="4175077" y="2654378"/>
            <a:ext cx="68954" cy="2282073"/>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10DC6B36-3FD0-AA4C-78C0-6E227A7D118E}"/>
              </a:ext>
            </a:extLst>
          </p:cNvPr>
          <p:cNvCxnSpPr/>
          <p:nvPr/>
        </p:nvCxnSpPr>
        <p:spPr>
          <a:xfrm>
            <a:off x="3518904" y="2553564"/>
            <a:ext cx="668976" cy="0"/>
          </a:xfrm>
          <a:prstGeom prst="straightConnector1">
            <a:avLst/>
          </a:prstGeom>
          <a:ln w="9525"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A3E68E0A-73BC-14E2-69C2-312AC23556C8}"/>
              </a:ext>
            </a:extLst>
          </p:cNvPr>
          <p:cNvSpPr txBox="1"/>
          <p:nvPr/>
        </p:nvSpPr>
        <p:spPr>
          <a:xfrm>
            <a:off x="3587627" y="2536120"/>
            <a:ext cx="580327" cy="276999"/>
          </a:xfrm>
          <a:prstGeom prst="rect">
            <a:avLst/>
          </a:prstGeom>
          <a:noFill/>
        </p:spPr>
        <p:txBody>
          <a:bodyPr wrap="square" rtlCol="0">
            <a:spAutoFit/>
          </a:bodyPr>
          <a:lstStyle/>
          <a:p>
            <a:r>
              <a:rPr lang="en-US" sz="1200" dirty="0"/>
              <a:t>small</a:t>
            </a:r>
          </a:p>
        </p:txBody>
      </p:sp>
      <p:sp>
        <p:nvSpPr>
          <p:cNvPr id="67" name="TextBox 66">
            <a:extLst>
              <a:ext uri="{FF2B5EF4-FFF2-40B4-BE49-F238E27FC236}">
                <a16:creationId xmlns:a16="http://schemas.microsoft.com/office/drawing/2014/main" id="{DD73D795-8FF8-3FBB-4919-881EBA8BF42C}"/>
              </a:ext>
            </a:extLst>
          </p:cNvPr>
          <p:cNvSpPr txBox="1"/>
          <p:nvPr/>
        </p:nvSpPr>
        <p:spPr>
          <a:xfrm rot="16200000">
            <a:off x="3793693" y="3430706"/>
            <a:ext cx="580327" cy="276999"/>
          </a:xfrm>
          <a:prstGeom prst="rect">
            <a:avLst/>
          </a:prstGeom>
          <a:noFill/>
        </p:spPr>
        <p:txBody>
          <a:bodyPr wrap="square" rtlCol="0">
            <a:spAutoFit/>
          </a:bodyPr>
          <a:lstStyle/>
          <a:p>
            <a:r>
              <a:rPr lang="en-US" sz="1200" dirty="0"/>
              <a:t>large</a:t>
            </a:r>
          </a:p>
        </p:txBody>
      </p:sp>
      <p:sp>
        <p:nvSpPr>
          <p:cNvPr id="68" name="TextBox 67">
            <a:extLst>
              <a:ext uri="{FF2B5EF4-FFF2-40B4-BE49-F238E27FC236}">
                <a16:creationId xmlns:a16="http://schemas.microsoft.com/office/drawing/2014/main" id="{54D42D51-FA2F-F583-8127-144C40BB1371}"/>
              </a:ext>
            </a:extLst>
          </p:cNvPr>
          <p:cNvSpPr txBox="1"/>
          <p:nvPr/>
        </p:nvSpPr>
        <p:spPr>
          <a:xfrm>
            <a:off x="4102523" y="6035216"/>
            <a:ext cx="933115" cy="276999"/>
          </a:xfrm>
          <a:prstGeom prst="rect">
            <a:avLst/>
          </a:prstGeom>
          <a:noFill/>
        </p:spPr>
        <p:txBody>
          <a:bodyPr wrap="square" rtlCol="0">
            <a:spAutoFit/>
          </a:bodyPr>
          <a:lstStyle/>
          <a:p>
            <a:r>
              <a:rPr lang="en-US" sz="1200" dirty="0" err="1"/>
              <a:t>Vgs</a:t>
            </a:r>
            <a:r>
              <a:rPr lang="en-US" sz="1200" dirty="0"/>
              <a:t>(triode)</a:t>
            </a:r>
          </a:p>
        </p:txBody>
      </p:sp>
      <p:cxnSp>
        <p:nvCxnSpPr>
          <p:cNvPr id="69" name="Straight Connector 68">
            <a:extLst>
              <a:ext uri="{FF2B5EF4-FFF2-40B4-BE49-F238E27FC236}">
                <a16:creationId xmlns:a16="http://schemas.microsoft.com/office/drawing/2014/main" id="{08567BF4-A5B2-59DA-AD49-6D760CCC114C}"/>
              </a:ext>
            </a:extLst>
          </p:cNvPr>
          <p:cNvCxnSpPr>
            <a:cxnSpLocks/>
          </p:cNvCxnSpPr>
          <p:nvPr/>
        </p:nvCxnSpPr>
        <p:spPr>
          <a:xfrm flipH="1">
            <a:off x="1967797" y="5704439"/>
            <a:ext cx="3819985" cy="31582"/>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12D2FAA-DAAC-EDDA-0576-2EA67F54614E}"/>
              </a:ext>
            </a:extLst>
          </p:cNvPr>
          <p:cNvSpPr txBox="1"/>
          <p:nvPr/>
        </p:nvSpPr>
        <p:spPr>
          <a:xfrm>
            <a:off x="1091378" y="5587740"/>
            <a:ext cx="876420" cy="276999"/>
          </a:xfrm>
          <a:prstGeom prst="rect">
            <a:avLst/>
          </a:prstGeom>
          <a:noFill/>
        </p:spPr>
        <p:txBody>
          <a:bodyPr wrap="square" rtlCol="0">
            <a:spAutoFit/>
          </a:bodyPr>
          <a:lstStyle/>
          <a:p>
            <a:r>
              <a:rPr lang="en-US" sz="1200" dirty="0" err="1"/>
              <a:t>Vds</a:t>
            </a:r>
            <a:r>
              <a:rPr lang="en-US" sz="1200" dirty="0"/>
              <a:t>(cutoff)</a:t>
            </a:r>
          </a:p>
        </p:txBody>
      </p:sp>
      <p:sp>
        <p:nvSpPr>
          <p:cNvPr id="73" name="TextBox 72">
            <a:extLst>
              <a:ext uri="{FF2B5EF4-FFF2-40B4-BE49-F238E27FC236}">
                <a16:creationId xmlns:a16="http://schemas.microsoft.com/office/drawing/2014/main" id="{A223DFD6-845A-0A57-7816-C06A6526529B}"/>
              </a:ext>
            </a:extLst>
          </p:cNvPr>
          <p:cNvSpPr txBox="1"/>
          <p:nvPr/>
        </p:nvSpPr>
        <p:spPr>
          <a:xfrm>
            <a:off x="4504644" y="1840528"/>
            <a:ext cx="1354923" cy="523220"/>
          </a:xfrm>
          <a:prstGeom prst="rect">
            <a:avLst/>
          </a:prstGeom>
          <a:noFill/>
        </p:spPr>
        <p:txBody>
          <a:bodyPr wrap="none" rtlCol="0">
            <a:spAutoFit/>
          </a:bodyPr>
          <a:lstStyle/>
          <a:p>
            <a:pPr algn="ctr"/>
            <a:r>
              <a:rPr lang="en-US" sz="1400" dirty="0"/>
              <a:t>Triode or Ohmic</a:t>
            </a:r>
          </a:p>
          <a:p>
            <a:pPr algn="ctr"/>
            <a:r>
              <a:rPr lang="en-US" sz="1400" dirty="0"/>
              <a:t>Region</a:t>
            </a:r>
          </a:p>
        </p:txBody>
      </p:sp>
      <p:sp>
        <p:nvSpPr>
          <p:cNvPr id="3" name="TextBox 2">
            <a:extLst>
              <a:ext uri="{FF2B5EF4-FFF2-40B4-BE49-F238E27FC236}">
                <a16:creationId xmlns:a16="http://schemas.microsoft.com/office/drawing/2014/main" id="{1BF4D7EA-FF9A-170A-4E67-8A6D2B4EB59E}"/>
              </a:ext>
            </a:extLst>
          </p:cNvPr>
          <p:cNvSpPr txBox="1"/>
          <p:nvPr/>
        </p:nvSpPr>
        <p:spPr>
          <a:xfrm>
            <a:off x="6914577" y="5864739"/>
            <a:ext cx="804240" cy="276539"/>
          </a:xfrm>
          <a:prstGeom prst="rect">
            <a:avLst/>
          </a:prstGeom>
          <a:noFill/>
        </p:spPr>
        <p:txBody>
          <a:bodyPr wrap="square" rtlCol="0">
            <a:spAutoFit/>
          </a:bodyPr>
          <a:lstStyle/>
          <a:p>
            <a:r>
              <a:rPr lang="en-US" sz="1200" dirty="0" err="1"/>
              <a:t>Vgs</a:t>
            </a:r>
            <a:endParaRPr lang="en-US" sz="1200" dirty="0"/>
          </a:p>
        </p:txBody>
      </p:sp>
    </p:spTree>
    <p:extLst>
      <p:ext uri="{BB962C8B-B14F-4D97-AF65-F5344CB8AC3E}">
        <p14:creationId xmlns:p14="http://schemas.microsoft.com/office/powerpoint/2010/main" val="524751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F5C4249-39E9-7AE9-6407-15E789CDE3AA}"/>
              </a:ext>
            </a:extLst>
          </p:cNvPr>
          <p:cNvSpPr/>
          <p:nvPr/>
        </p:nvSpPr>
        <p:spPr>
          <a:xfrm>
            <a:off x="7144718" y="2185261"/>
            <a:ext cx="5036949" cy="1177871"/>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B8B5E-5675-A1AA-BC2E-B9BF07783663}"/>
              </a:ext>
            </a:extLst>
          </p:cNvPr>
          <p:cNvSpPr>
            <a:spLocks noGrp="1"/>
          </p:cNvSpPr>
          <p:nvPr>
            <p:ph type="title"/>
          </p:nvPr>
        </p:nvSpPr>
        <p:spPr>
          <a:xfrm>
            <a:off x="612694" y="8052"/>
            <a:ext cx="10131425" cy="720367"/>
          </a:xfrm>
          <a:effectLst/>
        </p:spPr>
        <p:txBody>
          <a:bodyPr vert="horz" lIns="91440" tIns="45720" rIns="91440" bIns="45720" rtlCol="0" anchor="ctr">
            <a:normAutofit/>
          </a:bodyPr>
          <a:lstStyle/>
          <a:p>
            <a:r>
              <a:rPr lang="en-US" dirty="0"/>
              <a:t>MOSFETS</a:t>
            </a:r>
          </a:p>
        </p:txBody>
      </p:sp>
      <p:sp>
        <p:nvSpPr>
          <p:cNvPr id="3" name="Content Placeholder 2">
            <a:extLst>
              <a:ext uri="{FF2B5EF4-FFF2-40B4-BE49-F238E27FC236}">
                <a16:creationId xmlns:a16="http://schemas.microsoft.com/office/drawing/2014/main" id="{CE161EF1-8471-06C8-3DFD-0D8FF93A53F3}"/>
              </a:ext>
            </a:extLst>
          </p:cNvPr>
          <p:cNvSpPr>
            <a:spLocks noGrp="1"/>
          </p:cNvSpPr>
          <p:nvPr>
            <p:ph idx="1"/>
          </p:nvPr>
        </p:nvSpPr>
        <p:spPr>
          <a:xfrm>
            <a:off x="10333" y="401255"/>
            <a:ext cx="11391253" cy="3269019"/>
          </a:xfrm>
        </p:spPr>
        <p:txBody>
          <a:bodyPr>
            <a:normAutofit/>
          </a:bodyPr>
          <a:lstStyle/>
          <a:p>
            <a:r>
              <a:rPr lang="en-US" sz="2400" dirty="0"/>
              <a:t>Similar Input and Output charts to BJT:</a:t>
            </a:r>
          </a:p>
          <a:p>
            <a:pPr lvl="1"/>
            <a:r>
              <a:rPr lang="en-US" sz="2400" dirty="0"/>
              <a:t>However, the input curve will show saturation if </a:t>
            </a:r>
            <a:r>
              <a:rPr lang="en-US" sz="2400" dirty="0" err="1"/>
              <a:t>Vgs</a:t>
            </a:r>
            <a:r>
              <a:rPr lang="en-US" sz="2400" dirty="0"/>
              <a:t> is high enough</a:t>
            </a:r>
          </a:p>
          <a:p>
            <a:r>
              <a:rPr lang="en-US" sz="2400" dirty="0"/>
              <a:t>No concept of Beta (current amplification).  MOSFET is a voltage device. Voltage controls current.</a:t>
            </a:r>
          </a:p>
          <a:p>
            <a:r>
              <a:rPr lang="en-US" sz="2400" dirty="0"/>
              <a:t>The gain depends on g</a:t>
            </a:r>
            <a:r>
              <a:rPr lang="en-US" sz="2400" baseline="-25000" dirty="0"/>
              <a:t>m</a:t>
            </a:r>
            <a:r>
              <a:rPr lang="en-US" sz="2400" dirty="0"/>
              <a:t> (transconductance) and K </a:t>
            </a:r>
          </a:p>
          <a:p>
            <a:r>
              <a:rPr lang="en-US" sz="2400" dirty="0"/>
              <a:t>K is based on channel parameters inside MOSFET</a:t>
            </a:r>
          </a:p>
        </p:txBody>
      </p:sp>
      <p:pic>
        <p:nvPicPr>
          <p:cNvPr id="5" name="Picture 4">
            <a:extLst>
              <a:ext uri="{FF2B5EF4-FFF2-40B4-BE49-F238E27FC236}">
                <a16:creationId xmlns:a16="http://schemas.microsoft.com/office/drawing/2014/main" id="{7B673463-EA80-0DA2-A768-96C06E279184}"/>
              </a:ext>
            </a:extLst>
          </p:cNvPr>
          <p:cNvPicPr>
            <a:picLocks noChangeAspect="1"/>
          </p:cNvPicPr>
          <p:nvPr/>
        </p:nvPicPr>
        <p:blipFill>
          <a:blip r:embed="rId2"/>
          <a:stretch>
            <a:fillRect/>
          </a:stretch>
        </p:blipFill>
        <p:spPr>
          <a:xfrm>
            <a:off x="7284203" y="2239351"/>
            <a:ext cx="3394751" cy="478604"/>
          </a:xfrm>
          <a:prstGeom prst="rect">
            <a:avLst/>
          </a:prstGeom>
        </p:spPr>
      </p:pic>
      <p:pic>
        <p:nvPicPr>
          <p:cNvPr id="7" name="Picture 6">
            <a:extLst>
              <a:ext uri="{FF2B5EF4-FFF2-40B4-BE49-F238E27FC236}">
                <a16:creationId xmlns:a16="http://schemas.microsoft.com/office/drawing/2014/main" id="{742DA9A9-67D8-C9E5-1616-357BEBA64D4A}"/>
              </a:ext>
            </a:extLst>
          </p:cNvPr>
          <p:cNvPicPr>
            <a:picLocks noChangeAspect="1"/>
          </p:cNvPicPr>
          <p:nvPr/>
        </p:nvPicPr>
        <p:blipFill>
          <a:blip r:embed="rId3"/>
          <a:stretch>
            <a:fillRect/>
          </a:stretch>
        </p:blipFill>
        <p:spPr>
          <a:xfrm>
            <a:off x="10744119" y="2212480"/>
            <a:ext cx="1390102" cy="501349"/>
          </a:xfrm>
          <a:prstGeom prst="rect">
            <a:avLst/>
          </a:prstGeom>
        </p:spPr>
      </p:pic>
      <p:pic>
        <p:nvPicPr>
          <p:cNvPr id="9" name="Picture 8">
            <a:extLst>
              <a:ext uri="{FF2B5EF4-FFF2-40B4-BE49-F238E27FC236}">
                <a16:creationId xmlns:a16="http://schemas.microsoft.com/office/drawing/2014/main" id="{6EF6FDCE-121C-94A4-A829-F60CF99D3EB1}"/>
              </a:ext>
            </a:extLst>
          </p:cNvPr>
          <p:cNvPicPr>
            <a:picLocks noChangeAspect="1"/>
          </p:cNvPicPr>
          <p:nvPr/>
        </p:nvPicPr>
        <p:blipFill>
          <a:blip r:embed="rId4"/>
          <a:stretch>
            <a:fillRect/>
          </a:stretch>
        </p:blipFill>
        <p:spPr>
          <a:xfrm>
            <a:off x="7780148" y="2784328"/>
            <a:ext cx="3166343" cy="529421"/>
          </a:xfrm>
          <a:prstGeom prst="rect">
            <a:avLst/>
          </a:prstGeom>
        </p:spPr>
      </p:pic>
      <p:pic>
        <p:nvPicPr>
          <p:cNvPr id="16" name="Picture 15">
            <a:extLst>
              <a:ext uri="{FF2B5EF4-FFF2-40B4-BE49-F238E27FC236}">
                <a16:creationId xmlns:a16="http://schemas.microsoft.com/office/drawing/2014/main" id="{1F5D600B-B54E-2EE3-9164-1A9D9B152F31}"/>
              </a:ext>
            </a:extLst>
          </p:cNvPr>
          <p:cNvPicPr>
            <a:picLocks noChangeAspect="1"/>
          </p:cNvPicPr>
          <p:nvPr/>
        </p:nvPicPr>
        <p:blipFill>
          <a:blip r:embed="rId5"/>
          <a:stretch>
            <a:fillRect/>
          </a:stretch>
        </p:blipFill>
        <p:spPr>
          <a:xfrm>
            <a:off x="168651" y="3911549"/>
            <a:ext cx="7287884" cy="2759750"/>
          </a:xfrm>
          <a:prstGeom prst="rect">
            <a:avLst/>
          </a:prstGeom>
        </p:spPr>
      </p:pic>
      <p:pic>
        <p:nvPicPr>
          <p:cNvPr id="18" name="Picture 17">
            <a:extLst>
              <a:ext uri="{FF2B5EF4-FFF2-40B4-BE49-F238E27FC236}">
                <a16:creationId xmlns:a16="http://schemas.microsoft.com/office/drawing/2014/main" id="{6D92AD70-A45B-6430-DC55-91B15B37ED4F}"/>
              </a:ext>
            </a:extLst>
          </p:cNvPr>
          <p:cNvPicPr>
            <a:picLocks noChangeAspect="1"/>
          </p:cNvPicPr>
          <p:nvPr/>
        </p:nvPicPr>
        <p:blipFill>
          <a:blip r:embed="rId6"/>
          <a:stretch>
            <a:fillRect/>
          </a:stretch>
        </p:blipFill>
        <p:spPr>
          <a:xfrm>
            <a:off x="7664856" y="3780309"/>
            <a:ext cx="1781424" cy="2972215"/>
          </a:xfrm>
          <a:prstGeom prst="rect">
            <a:avLst/>
          </a:prstGeom>
        </p:spPr>
      </p:pic>
      <p:sp>
        <p:nvSpPr>
          <p:cNvPr id="19" name="Left Brace 18">
            <a:extLst>
              <a:ext uri="{FF2B5EF4-FFF2-40B4-BE49-F238E27FC236}">
                <a16:creationId xmlns:a16="http://schemas.microsoft.com/office/drawing/2014/main" id="{384098D6-B972-3004-1E87-48277A6C1890}"/>
              </a:ext>
            </a:extLst>
          </p:cNvPr>
          <p:cNvSpPr/>
          <p:nvPr/>
        </p:nvSpPr>
        <p:spPr>
          <a:xfrm>
            <a:off x="6741762" y="2093722"/>
            <a:ext cx="542441" cy="1335277"/>
          </a:xfrm>
          <a:prstGeom prst="lef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9D272F7-49DE-235D-F639-0114BA32B348}"/>
              </a:ext>
            </a:extLst>
          </p:cNvPr>
          <p:cNvSpPr txBox="1"/>
          <p:nvPr/>
        </p:nvSpPr>
        <p:spPr>
          <a:xfrm>
            <a:off x="6989733" y="3312896"/>
            <a:ext cx="5207432" cy="338554"/>
          </a:xfrm>
          <a:prstGeom prst="rect">
            <a:avLst/>
          </a:prstGeom>
          <a:noFill/>
        </p:spPr>
        <p:txBody>
          <a:bodyPr wrap="square" rtlCol="0">
            <a:spAutoFit/>
          </a:bodyPr>
          <a:lstStyle/>
          <a:p>
            <a:pPr algn="ctr"/>
            <a:r>
              <a:rPr lang="en-US" sz="1600" dirty="0">
                <a:solidFill>
                  <a:srgbClr val="FFC000"/>
                </a:solidFill>
              </a:rPr>
              <a:t>Datasheets typically provide transconductance g</a:t>
            </a:r>
            <a:r>
              <a:rPr lang="en-US" sz="1600" baseline="-25000" dirty="0">
                <a:solidFill>
                  <a:srgbClr val="FFC000"/>
                </a:solidFill>
              </a:rPr>
              <a:t>m</a:t>
            </a:r>
          </a:p>
        </p:txBody>
      </p:sp>
    </p:spTree>
    <p:extLst>
      <p:ext uri="{BB962C8B-B14F-4D97-AF65-F5344CB8AC3E}">
        <p14:creationId xmlns:p14="http://schemas.microsoft.com/office/powerpoint/2010/main" val="261779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27707" y="9644"/>
            <a:ext cx="10131425" cy="785116"/>
          </a:xfrm>
          <a:effectLst/>
        </p:spPr>
        <p:txBody>
          <a:bodyPr vert="horz" lIns="91440" tIns="45720" rIns="91440" bIns="45720" rtlCol="0" anchor="ctr">
            <a:normAutofit/>
          </a:bodyPr>
          <a:lstStyle/>
          <a:p>
            <a:r>
              <a:rPr lang="en-US" b="1" dirty="0">
                <a:solidFill>
                  <a:srgbClr val="00B0F0"/>
                </a:solidFill>
              </a:rPr>
              <a:t>NMOS Plots</a:t>
            </a:r>
          </a:p>
        </p:txBody>
      </p:sp>
      <p:pic>
        <p:nvPicPr>
          <p:cNvPr id="30" name="Picture 29">
            <a:extLst>
              <a:ext uri="{FF2B5EF4-FFF2-40B4-BE49-F238E27FC236}">
                <a16:creationId xmlns:a16="http://schemas.microsoft.com/office/drawing/2014/main" id="{DE535D55-DA1F-F849-08D1-6047A9A5DE2D}"/>
              </a:ext>
            </a:extLst>
          </p:cNvPr>
          <p:cNvPicPr>
            <a:picLocks noChangeAspect="1"/>
          </p:cNvPicPr>
          <p:nvPr/>
        </p:nvPicPr>
        <p:blipFill>
          <a:blip r:embed="rId2"/>
          <a:stretch>
            <a:fillRect/>
          </a:stretch>
        </p:blipFill>
        <p:spPr>
          <a:xfrm>
            <a:off x="110386" y="659136"/>
            <a:ext cx="3918721" cy="3350356"/>
          </a:xfrm>
          <a:prstGeom prst="rect">
            <a:avLst/>
          </a:prstGeom>
        </p:spPr>
      </p:pic>
      <p:pic>
        <p:nvPicPr>
          <p:cNvPr id="31" name="Picture 30">
            <a:extLst>
              <a:ext uri="{FF2B5EF4-FFF2-40B4-BE49-F238E27FC236}">
                <a16:creationId xmlns:a16="http://schemas.microsoft.com/office/drawing/2014/main" id="{0CD3FCA5-1C82-2B8C-9930-39F06D77E5EB}"/>
              </a:ext>
            </a:extLst>
          </p:cNvPr>
          <p:cNvPicPr>
            <a:picLocks noChangeAspect="1"/>
          </p:cNvPicPr>
          <p:nvPr/>
        </p:nvPicPr>
        <p:blipFill>
          <a:blip r:embed="rId3"/>
          <a:stretch>
            <a:fillRect/>
          </a:stretch>
        </p:blipFill>
        <p:spPr>
          <a:xfrm>
            <a:off x="4049428" y="659136"/>
            <a:ext cx="3938371" cy="3356020"/>
          </a:xfrm>
          <a:prstGeom prst="rect">
            <a:avLst/>
          </a:prstGeom>
        </p:spPr>
      </p:pic>
      <p:pic>
        <p:nvPicPr>
          <p:cNvPr id="32" name="Picture 31">
            <a:extLst>
              <a:ext uri="{FF2B5EF4-FFF2-40B4-BE49-F238E27FC236}">
                <a16:creationId xmlns:a16="http://schemas.microsoft.com/office/drawing/2014/main" id="{45FD4726-D8B8-8724-3F6D-7FAFFE3F5443}"/>
              </a:ext>
            </a:extLst>
          </p:cNvPr>
          <p:cNvPicPr>
            <a:picLocks noChangeAspect="1"/>
          </p:cNvPicPr>
          <p:nvPr/>
        </p:nvPicPr>
        <p:blipFill>
          <a:blip r:embed="rId4"/>
          <a:stretch>
            <a:fillRect/>
          </a:stretch>
        </p:blipFill>
        <p:spPr>
          <a:xfrm>
            <a:off x="7964204" y="685138"/>
            <a:ext cx="3894244" cy="3324354"/>
          </a:xfrm>
          <a:prstGeom prst="rect">
            <a:avLst/>
          </a:prstGeom>
        </p:spPr>
      </p:pic>
      <p:sp>
        <p:nvSpPr>
          <p:cNvPr id="35" name="TextBox 34">
            <a:extLst>
              <a:ext uri="{FF2B5EF4-FFF2-40B4-BE49-F238E27FC236}">
                <a16:creationId xmlns:a16="http://schemas.microsoft.com/office/drawing/2014/main" id="{9C4FC3E7-01B2-A62F-3E18-BE4C972693ED}"/>
              </a:ext>
            </a:extLst>
          </p:cNvPr>
          <p:cNvSpPr txBox="1"/>
          <p:nvPr/>
        </p:nvSpPr>
        <p:spPr>
          <a:xfrm>
            <a:off x="178779" y="989766"/>
            <a:ext cx="365806" cy="307777"/>
          </a:xfrm>
          <a:prstGeom prst="rect">
            <a:avLst/>
          </a:prstGeom>
          <a:noFill/>
        </p:spPr>
        <p:txBody>
          <a:bodyPr wrap="none" rtlCol="0">
            <a:spAutoFit/>
          </a:bodyPr>
          <a:lstStyle/>
          <a:p>
            <a:r>
              <a:rPr lang="en-US" sz="1400" dirty="0">
                <a:solidFill>
                  <a:srgbClr val="FF0000"/>
                </a:solidFill>
              </a:rPr>
              <a:t>g</a:t>
            </a:r>
            <a:r>
              <a:rPr lang="en-US" sz="1400" baseline="-25000" dirty="0">
                <a:solidFill>
                  <a:srgbClr val="FF0000"/>
                </a:solidFill>
              </a:rPr>
              <a:t>m</a:t>
            </a:r>
            <a:endParaRPr lang="en-US" sz="1400" b="1" dirty="0">
              <a:solidFill>
                <a:srgbClr val="FF0000"/>
              </a:solidFill>
            </a:endParaRPr>
          </a:p>
        </p:txBody>
      </p:sp>
      <p:sp>
        <p:nvSpPr>
          <p:cNvPr id="38" name="TextBox 37">
            <a:extLst>
              <a:ext uri="{FF2B5EF4-FFF2-40B4-BE49-F238E27FC236}">
                <a16:creationId xmlns:a16="http://schemas.microsoft.com/office/drawing/2014/main" id="{E564363A-BB64-E241-AC4A-A324B4FF8C14}"/>
              </a:ext>
            </a:extLst>
          </p:cNvPr>
          <p:cNvSpPr txBox="1"/>
          <p:nvPr/>
        </p:nvSpPr>
        <p:spPr>
          <a:xfrm>
            <a:off x="3507810" y="3197661"/>
            <a:ext cx="521297" cy="307777"/>
          </a:xfrm>
          <a:prstGeom prst="rect">
            <a:avLst/>
          </a:prstGeom>
          <a:noFill/>
        </p:spPr>
        <p:txBody>
          <a:bodyPr wrap="square" rtlCol="0">
            <a:spAutoFit/>
          </a:bodyPr>
          <a:lstStyle/>
          <a:p>
            <a:r>
              <a:rPr lang="en-US" sz="1400" b="1" dirty="0">
                <a:solidFill>
                  <a:srgbClr val="FF0000"/>
                </a:solidFill>
              </a:rPr>
              <a:t>Id</a:t>
            </a:r>
          </a:p>
        </p:txBody>
      </p:sp>
      <p:sp>
        <p:nvSpPr>
          <p:cNvPr id="39" name="TextBox 38">
            <a:extLst>
              <a:ext uri="{FF2B5EF4-FFF2-40B4-BE49-F238E27FC236}">
                <a16:creationId xmlns:a16="http://schemas.microsoft.com/office/drawing/2014/main" id="{9ED29E1C-AE68-6528-07D1-DEF904E255A0}"/>
              </a:ext>
            </a:extLst>
          </p:cNvPr>
          <p:cNvSpPr txBox="1"/>
          <p:nvPr/>
        </p:nvSpPr>
        <p:spPr>
          <a:xfrm>
            <a:off x="975075" y="1394304"/>
            <a:ext cx="895373" cy="369332"/>
          </a:xfrm>
          <a:prstGeom prst="rect">
            <a:avLst/>
          </a:prstGeom>
          <a:noFill/>
        </p:spPr>
        <p:txBody>
          <a:bodyPr wrap="none" rtlCol="0">
            <a:spAutoFit/>
          </a:bodyPr>
          <a:lstStyle/>
          <a:p>
            <a:r>
              <a:rPr lang="en-US" dirty="0">
                <a:solidFill>
                  <a:srgbClr val="FF0000"/>
                </a:solidFill>
              </a:rPr>
              <a:t>Id vs g</a:t>
            </a:r>
            <a:r>
              <a:rPr lang="en-US" baseline="-25000" dirty="0">
                <a:solidFill>
                  <a:srgbClr val="FF0000"/>
                </a:solidFill>
              </a:rPr>
              <a:t>m</a:t>
            </a:r>
          </a:p>
        </p:txBody>
      </p:sp>
      <p:sp>
        <p:nvSpPr>
          <p:cNvPr id="40" name="TextBox 39">
            <a:extLst>
              <a:ext uri="{FF2B5EF4-FFF2-40B4-BE49-F238E27FC236}">
                <a16:creationId xmlns:a16="http://schemas.microsoft.com/office/drawing/2014/main" id="{F952FF69-CAB3-9E9F-04B6-48D824F2092C}"/>
              </a:ext>
            </a:extLst>
          </p:cNvPr>
          <p:cNvSpPr txBox="1"/>
          <p:nvPr/>
        </p:nvSpPr>
        <p:spPr>
          <a:xfrm>
            <a:off x="5008738" y="1600577"/>
            <a:ext cx="981872"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vs Id</a:t>
            </a:r>
          </a:p>
        </p:txBody>
      </p:sp>
      <p:sp>
        <p:nvSpPr>
          <p:cNvPr id="41" name="TextBox 40">
            <a:extLst>
              <a:ext uri="{FF2B5EF4-FFF2-40B4-BE49-F238E27FC236}">
                <a16:creationId xmlns:a16="http://schemas.microsoft.com/office/drawing/2014/main" id="{0774A972-90F4-A243-4992-C289CB8B6373}"/>
              </a:ext>
            </a:extLst>
          </p:cNvPr>
          <p:cNvSpPr txBox="1"/>
          <p:nvPr/>
        </p:nvSpPr>
        <p:spPr>
          <a:xfrm>
            <a:off x="9299120" y="1231245"/>
            <a:ext cx="1430520"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a:t>
            </a:r>
            <a:r>
              <a:rPr lang="en-US" dirty="0" err="1">
                <a:solidFill>
                  <a:srgbClr val="FF0000"/>
                </a:solidFill>
              </a:rPr>
              <a:t>Vds</a:t>
            </a:r>
            <a:r>
              <a:rPr lang="en-US" dirty="0">
                <a:solidFill>
                  <a:srgbClr val="FF0000"/>
                </a:solidFill>
              </a:rPr>
              <a:t> vs Id</a:t>
            </a:r>
          </a:p>
        </p:txBody>
      </p:sp>
      <p:sp>
        <p:nvSpPr>
          <p:cNvPr id="48" name="TextBox 47">
            <a:extLst>
              <a:ext uri="{FF2B5EF4-FFF2-40B4-BE49-F238E27FC236}">
                <a16:creationId xmlns:a16="http://schemas.microsoft.com/office/drawing/2014/main" id="{8822F0DF-73FA-55CA-F7FD-59E68EC33294}"/>
              </a:ext>
            </a:extLst>
          </p:cNvPr>
          <p:cNvSpPr txBox="1"/>
          <p:nvPr/>
        </p:nvSpPr>
        <p:spPr>
          <a:xfrm>
            <a:off x="4224726" y="991796"/>
            <a:ext cx="521297" cy="307777"/>
          </a:xfrm>
          <a:prstGeom prst="rect">
            <a:avLst/>
          </a:prstGeom>
          <a:noFill/>
        </p:spPr>
        <p:txBody>
          <a:bodyPr wrap="square" rtlCol="0">
            <a:spAutoFit/>
          </a:bodyPr>
          <a:lstStyle/>
          <a:p>
            <a:r>
              <a:rPr lang="en-US" sz="1400" b="1" dirty="0">
                <a:solidFill>
                  <a:srgbClr val="FF0000"/>
                </a:solidFill>
              </a:rPr>
              <a:t>Id</a:t>
            </a:r>
          </a:p>
        </p:txBody>
      </p:sp>
      <p:sp>
        <p:nvSpPr>
          <p:cNvPr id="49" name="TextBox 48">
            <a:extLst>
              <a:ext uri="{FF2B5EF4-FFF2-40B4-BE49-F238E27FC236}">
                <a16:creationId xmlns:a16="http://schemas.microsoft.com/office/drawing/2014/main" id="{417B84C4-A03A-9AED-1BEC-FD9629A35D94}"/>
              </a:ext>
            </a:extLst>
          </p:cNvPr>
          <p:cNvSpPr txBox="1"/>
          <p:nvPr/>
        </p:nvSpPr>
        <p:spPr>
          <a:xfrm>
            <a:off x="8170312" y="989766"/>
            <a:ext cx="521297" cy="307777"/>
          </a:xfrm>
          <a:prstGeom prst="rect">
            <a:avLst/>
          </a:prstGeom>
          <a:noFill/>
        </p:spPr>
        <p:txBody>
          <a:bodyPr wrap="square" rtlCol="0">
            <a:spAutoFit/>
          </a:bodyPr>
          <a:lstStyle/>
          <a:p>
            <a:r>
              <a:rPr lang="en-US" sz="1400" b="1" dirty="0">
                <a:solidFill>
                  <a:srgbClr val="FF0000"/>
                </a:solidFill>
              </a:rPr>
              <a:t>Id</a:t>
            </a:r>
          </a:p>
        </p:txBody>
      </p:sp>
      <p:sp>
        <p:nvSpPr>
          <p:cNvPr id="50" name="TextBox 49">
            <a:extLst>
              <a:ext uri="{FF2B5EF4-FFF2-40B4-BE49-F238E27FC236}">
                <a16:creationId xmlns:a16="http://schemas.microsoft.com/office/drawing/2014/main" id="{A868C1E5-FE00-1593-7125-D42F5EA72BAF}"/>
              </a:ext>
            </a:extLst>
          </p:cNvPr>
          <p:cNvSpPr txBox="1"/>
          <p:nvPr/>
        </p:nvSpPr>
        <p:spPr>
          <a:xfrm>
            <a:off x="7422586" y="3197661"/>
            <a:ext cx="521297" cy="307777"/>
          </a:xfrm>
          <a:prstGeom prst="rect">
            <a:avLst/>
          </a:prstGeom>
          <a:noFill/>
        </p:spPr>
        <p:txBody>
          <a:bodyPr wrap="square" rtlCol="0">
            <a:spAutoFit/>
          </a:bodyPr>
          <a:lstStyle/>
          <a:p>
            <a:r>
              <a:rPr lang="en-US" sz="1400" b="1" dirty="0" err="1">
                <a:solidFill>
                  <a:srgbClr val="FF0000"/>
                </a:solidFill>
              </a:rPr>
              <a:t>Vgs</a:t>
            </a:r>
            <a:endParaRPr lang="en-US" sz="1400" b="1" dirty="0">
              <a:solidFill>
                <a:srgbClr val="FF0000"/>
              </a:solidFill>
            </a:endParaRPr>
          </a:p>
        </p:txBody>
      </p:sp>
      <p:sp>
        <p:nvSpPr>
          <p:cNvPr id="51" name="TextBox 50">
            <a:extLst>
              <a:ext uri="{FF2B5EF4-FFF2-40B4-BE49-F238E27FC236}">
                <a16:creationId xmlns:a16="http://schemas.microsoft.com/office/drawing/2014/main" id="{E3016772-18BC-5D95-A3EC-C26BC84D4851}"/>
              </a:ext>
            </a:extLst>
          </p:cNvPr>
          <p:cNvSpPr txBox="1"/>
          <p:nvPr/>
        </p:nvSpPr>
        <p:spPr>
          <a:xfrm>
            <a:off x="10733816" y="3197661"/>
            <a:ext cx="521297" cy="307777"/>
          </a:xfrm>
          <a:prstGeom prst="rect">
            <a:avLst/>
          </a:prstGeom>
          <a:noFill/>
        </p:spPr>
        <p:txBody>
          <a:bodyPr wrap="square" rtlCol="0">
            <a:spAutoFit/>
          </a:bodyPr>
          <a:lstStyle/>
          <a:p>
            <a:r>
              <a:rPr lang="en-US" sz="1400" b="1" dirty="0" err="1">
                <a:solidFill>
                  <a:srgbClr val="FF0000"/>
                </a:solidFill>
              </a:rPr>
              <a:t>Vds</a:t>
            </a:r>
            <a:endParaRPr lang="en-US" sz="1400" b="1" dirty="0">
              <a:solidFill>
                <a:srgbClr val="FF0000"/>
              </a:solidFill>
            </a:endParaRPr>
          </a:p>
        </p:txBody>
      </p:sp>
      <p:sp>
        <p:nvSpPr>
          <p:cNvPr id="52" name="TextBox 51">
            <a:extLst>
              <a:ext uri="{FF2B5EF4-FFF2-40B4-BE49-F238E27FC236}">
                <a16:creationId xmlns:a16="http://schemas.microsoft.com/office/drawing/2014/main" id="{6442169B-CB08-D62B-8310-A86BC26BDDC0}"/>
              </a:ext>
            </a:extLst>
          </p:cNvPr>
          <p:cNvSpPr txBox="1"/>
          <p:nvPr/>
        </p:nvSpPr>
        <p:spPr>
          <a:xfrm>
            <a:off x="11337151" y="2334314"/>
            <a:ext cx="521297" cy="307777"/>
          </a:xfrm>
          <a:prstGeom prst="rect">
            <a:avLst/>
          </a:prstGeom>
          <a:noFill/>
        </p:spPr>
        <p:txBody>
          <a:bodyPr wrap="square" rtlCol="0">
            <a:spAutoFit/>
          </a:bodyPr>
          <a:lstStyle/>
          <a:p>
            <a:r>
              <a:rPr lang="en-US" sz="1400" b="1" dirty="0" err="1">
                <a:solidFill>
                  <a:srgbClr val="FF0000"/>
                </a:solidFill>
              </a:rPr>
              <a:t>Vgs</a:t>
            </a:r>
            <a:endParaRPr lang="en-US" sz="1400" b="1" dirty="0">
              <a:solidFill>
                <a:srgbClr val="FF0000"/>
              </a:solidFill>
            </a:endParaRPr>
          </a:p>
        </p:txBody>
      </p:sp>
      <p:pic>
        <p:nvPicPr>
          <p:cNvPr id="54" name="Picture 53">
            <a:extLst>
              <a:ext uri="{FF2B5EF4-FFF2-40B4-BE49-F238E27FC236}">
                <a16:creationId xmlns:a16="http://schemas.microsoft.com/office/drawing/2014/main" id="{E2AE2E72-6870-6CF8-B28B-2DF87CE807C5}"/>
              </a:ext>
            </a:extLst>
          </p:cNvPr>
          <p:cNvPicPr>
            <a:picLocks noChangeAspect="1"/>
          </p:cNvPicPr>
          <p:nvPr/>
        </p:nvPicPr>
        <p:blipFill>
          <a:blip r:embed="rId5"/>
          <a:stretch>
            <a:fillRect/>
          </a:stretch>
        </p:blipFill>
        <p:spPr>
          <a:xfrm>
            <a:off x="136487" y="3700444"/>
            <a:ext cx="3663124" cy="3106418"/>
          </a:xfrm>
          <a:prstGeom prst="rect">
            <a:avLst/>
          </a:prstGeom>
        </p:spPr>
      </p:pic>
      <p:sp>
        <p:nvSpPr>
          <p:cNvPr id="55" name="TextBox 54">
            <a:extLst>
              <a:ext uri="{FF2B5EF4-FFF2-40B4-BE49-F238E27FC236}">
                <a16:creationId xmlns:a16="http://schemas.microsoft.com/office/drawing/2014/main" id="{701D147F-844C-B226-4655-7ACCE5A0167B}"/>
              </a:ext>
            </a:extLst>
          </p:cNvPr>
          <p:cNvSpPr txBox="1"/>
          <p:nvPr/>
        </p:nvSpPr>
        <p:spPr>
          <a:xfrm>
            <a:off x="1422761" y="4166537"/>
            <a:ext cx="767133" cy="369332"/>
          </a:xfrm>
          <a:prstGeom prst="rect">
            <a:avLst/>
          </a:prstGeom>
          <a:noFill/>
        </p:spPr>
        <p:txBody>
          <a:bodyPr wrap="none" rtlCol="0">
            <a:spAutoFit/>
          </a:bodyPr>
          <a:lstStyle/>
          <a:p>
            <a:r>
              <a:rPr lang="en-US" dirty="0">
                <a:solidFill>
                  <a:srgbClr val="FF0000"/>
                </a:solidFill>
              </a:rPr>
              <a:t>Id vs k</a:t>
            </a:r>
            <a:endParaRPr lang="en-US" baseline="-25000" dirty="0">
              <a:solidFill>
                <a:srgbClr val="FF0000"/>
              </a:solidFill>
            </a:endParaRPr>
          </a:p>
        </p:txBody>
      </p:sp>
      <p:sp>
        <p:nvSpPr>
          <p:cNvPr id="56" name="TextBox 55">
            <a:extLst>
              <a:ext uri="{FF2B5EF4-FFF2-40B4-BE49-F238E27FC236}">
                <a16:creationId xmlns:a16="http://schemas.microsoft.com/office/drawing/2014/main" id="{D76C35A4-8ECF-018A-60AA-8997F988C4F2}"/>
              </a:ext>
            </a:extLst>
          </p:cNvPr>
          <p:cNvSpPr txBox="1"/>
          <p:nvPr/>
        </p:nvSpPr>
        <p:spPr>
          <a:xfrm>
            <a:off x="3278314" y="6044975"/>
            <a:ext cx="521297" cy="307777"/>
          </a:xfrm>
          <a:prstGeom prst="rect">
            <a:avLst/>
          </a:prstGeom>
          <a:noFill/>
        </p:spPr>
        <p:txBody>
          <a:bodyPr wrap="square" rtlCol="0">
            <a:spAutoFit/>
          </a:bodyPr>
          <a:lstStyle/>
          <a:p>
            <a:r>
              <a:rPr lang="en-US" sz="1400" b="1" dirty="0">
                <a:solidFill>
                  <a:srgbClr val="FF0000"/>
                </a:solidFill>
              </a:rPr>
              <a:t>Id</a:t>
            </a:r>
          </a:p>
        </p:txBody>
      </p:sp>
      <p:sp>
        <p:nvSpPr>
          <p:cNvPr id="57" name="TextBox 56">
            <a:extLst>
              <a:ext uri="{FF2B5EF4-FFF2-40B4-BE49-F238E27FC236}">
                <a16:creationId xmlns:a16="http://schemas.microsoft.com/office/drawing/2014/main" id="{F583274F-32C8-D324-DD09-333F5DBAC0B7}"/>
              </a:ext>
            </a:extLst>
          </p:cNvPr>
          <p:cNvSpPr txBox="1"/>
          <p:nvPr/>
        </p:nvSpPr>
        <p:spPr>
          <a:xfrm>
            <a:off x="229935" y="3934126"/>
            <a:ext cx="266420" cy="307777"/>
          </a:xfrm>
          <a:prstGeom prst="rect">
            <a:avLst/>
          </a:prstGeom>
          <a:noFill/>
        </p:spPr>
        <p:txBody>
          <a:bodyPr wrap="none" rtlCol="0">
            <a:spAutoFit/>
          </a:bodyPr>
          <a:lstStyle/>
          <a:p>
            <a:r>
              <a:rPr lang="en-US" sz="1400" dirty="0">
                <a:solidFill>
                  <a:srgbClr val="FF0000"/>
                </a:solidFill>
              </a:rPr>
              <a:t>k</a:t>
            </a:r>
            <a:endParaRPr lang="en-US" sz="1400" b="1" dirty="0">
              <a:solidFill>
                <a:srgbClr val="FF0000"/>
              </a:solidFill>
            </a:endParaRPr>
          </a:p>
        </p:txBody>
      </p:sp>
      <p:pic>
        <p:nvPicPr>
          <p:cNvPr id="59" name="Picture 58">
            <a:extLst>
              <a:ext uri="{FF2B5EF4-FFF2-40B4-BE49-F238E27FC236}">
                <a16:creationId xmlns:a16="http://schemas.microsoft.com/office/drawing/2014/main" id="{50FF4E76-A489-1064-50CD-55BC3CB8EF35}"/>
              </a:ext>
            </a:extLst>
          </p:cNvPr>
          <p:cNvPicPr>
            <a:picLocks noChangeAspect="1"/>
          </p:cNvPicPr>
          <p:nvPr/>
        </p:nvPicPr>
        <p:blipFill>
          <a:blip r:embed="rId6"/>
          <a:stretch>
            <a:fillRect/>
          </a:stretch>
        </p:blipFill>
        <p:spPr>
          <a:xfrm>
            <a:off x="3799611" y="3698754"/>
            <a:ext cx="3663124" cy="3127057"/>
          </a:xfrm>
          <a:prstGeom prst="rect">
            <a:avLst/>
          </a:prstGeom>
        </p:spPr>
      </p:pic>
      <p:sp>
        <p:nvSpPr>
          <p:cNvPr id="60" name="TextBox 59">
            <a:extLst>
              <a:ext uri="{FF2B5EF4-FFF2-40B4-BE49-F238E27FC236}">
                <a16:creationId xmlns:a16="http://schemas.microsoft.com/office/drawing/2014/main" id="{95D09BE5-0155-E679-ADCA-B2D465B8EEE0}"/>
              </a:ext>
            </a:extLst>
          </p:cNvPr>
          <p:cNvSpPr txBox="1"/>
          <p:nvPr/>
        </p:nvSpPr>
        <p:spPr>
          <a:xfrm>
            <a:off x="5162239" y="4226555"/>
            <a:ext cx="999569" cy="369332"/>
          </a:xfrm>
          <a:prstGeom prst="rect">
            <a:avLst/>
          </a:prstGeom>
          <a:noFill/>
        </p:spPr>
        <p:txBody>
          <a:bodyPr wrap="none" rtlCol="0">
            <a:spAutoFit/>
          </a:bodyPr>
          <a:lstStyle/>
          <a:p>
            <a:r>
              <a:rPr lang="en-US" dirty="0">
                <a:solidFill>
                  <a:srgbClr val="FF0000"/>
                </a:solidFill>
              </a:rPr>
              <a:t>Id vs </a:t>
            </a:r>
            <a:r>
              <a:rPr lang="en-US" dirty="0" err="1">
                <a:solidFill>
                  <a:srgbClr val="FF0000"/>
                </a:solidFill>
              </a:rPr>
              <a:t>Rds</a:t>
            </a:r>
            <a:endParaRPr lang="en-US" baseline="-25000" dirty="0">
              <a:solidFill>
                <a:srgbClr val="FF0000"/>
              </a:solidFill>
            </a:endParaRPr>
          </a:p>
        </p:txBody>
      </p:sp>
      <p:sp>
        <p:nvSpPr>
          <p:cNvPr id="61" name="TextBox 60">
            <a:extLst>
              <a:ext uri="{FF2B5EF4-FFF2-40B4-BE49-F238E27FC236}">
                <a16:creationId xmlns:a16="http://schemas.microsoft.com/office/drawing/2014/main" id="{0AFCD126-C327-7E2D-639F-DE5FE61AE033}"/>
              </a:ext>
            </a:extLst>
          </p:cNvPr>
          <p:cNvSpPr txBox="1"/>
          <p:nvPr/>
        </p:nvSpPr>
        <p:spPr>
          <a:xfrm>
            <a:off x="7017792" y="6104993"/>
            <a:ext cx="521297" cy="307777"/>
          </a:xfrm>
          <a:prstGeom prst="rect">
            <a:avLst/>
          </a:prstGeom>
          <a:noFill/>
        </p:spPr>
        <p:txBody>
          <a:bodyPr wrap="square" rtlCol="0">
            <a:spAutoFit/>
          </a:bodyPr>
          <a:lstStyle/>
          <a:p>
            <a:r>
              <a:rPr lang="en-US" sz="1400" b="1" dirty="0">
                <a:solidFill>
                  <a:srgbClr val="FF0000"/>
                </a:solidFill>
              </a:rPr>
              <a:t>Id</a:t>
            </a:r>
          </a:p>
        </p:txBody>
      </p:sp>
      <p:sp>
        <p:nvSpPr>
          <p:cNvPr id="62" name="TextBox 61">
            <a:extLst>
              <a:ext uri="{FF2B5EF4-FFF2-40B4-BE49-F238E27FC236}">
                <a16:creationId xmlns:a16="http://schemas.microsoft.com/office/drawing/2014/main" id="{DB8052EF-5EBF-323B-187D-0BCA0C4FC55F}"/>
              </a:ext>
            </a:extLst>
          </p:cNvPr>
          <p:cNvSpPr txBox="1"/>
          <p:nvPr/>
        </p:nvSpPr>
        <p:spPr>
          <a:xfrm>
            <a:off x="3873350" y="4027502"/>
            <a:ext cx="447558" cy="307777"/>
          </a:xfrm>
          <a:prstGeom prst="rect">
            <a:avLst/>
          </a:prstGeom>
          <a:noFill/>
        </p:spPr>
        <p:txBody>
          <a:bodyPr wrap="none" rtlCol="0">
            <a:spAutoFit/>
          </a:bodyPr>
          <a:lstStyle/>
          <a:p>
            <a:r>
              <a:rPr lang="en-US" sz="1400" dirty="0" err="1">
                <a:solidFill>
                  <a:srgbClr val="FF0000"/>
                </a:solidFill>
              </a:rPr>
              <a:t>Rds</a:t>
            </a:r>
            <a:endParaRPr lang="en-US" sz="1400" b="1" dirty="0">
              <a:solidFill>
                <a:srgbClr val="FF0000"/>
              </a:solidFill>
            </a:endParaRPr>
          </a:p>
        </p:txBody>
      </p:sp>
      <p:pic>
        <p:nvPicPr>
          <p:cNvPr id="3" name="Picture 2" descr="P Channel Mosfet | Electronic Symbols">
            <a:extLst>
              <a:ext uri="{FF2B5EF4-FFF2-40B4-BE49-F238E27FC236}">
                <a16:creationId xmlns:a16="http://schemas.microsoft.com/office/drawing/2014/main" id="{BA97A2C9-DD2D-1610-9F2B-CA51DE6DE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0960" y="4609340"/>
            <a:ext cx="1366202" cy="15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34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1F5E1E7-8235-7435-CF00-CC6E24DCCD2C}"/>
              </a:ext>
            </a:extLst>
          </p:cNvPr>
          <p:cNvPicPr>
            <a:picLocks noChangeAspect="1"/>
          </p:cNvPicPr>
          <p:nvPr/>
        </p:nvPicPr>
        <p:blipFill>
          <a:blip r:embed="rId2"/>
          <a:stretch>
            <a:fillRect/>
          </a:stretch>
        </p:blipFill>
        <p:spPr>
          <a:xfrm>
            <a:off x="-18403" y="890475"/>
            <a:ext cx="3918721" cy="3350356"/>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a:effectLst/>
        </p:spPr>
        <p:txBody>
          <a:bodyPr vert="horz" lIns="91440" tIns="45720" rIns="91440" bIns="45720" rtlCol="0" anchor="ctr">
            <a:normAutofit/>
          </a:bodyPr>
          <a:lstStyle/>
          <a:p>
            <a:r>
              <a:rPr lang="en-US" b="1" dirty="0">
                <a:solidFill>
                  <a:srgbClr val="00B0F0"/>
                </a:solidFill>
              </a:rPr>
              <a:t>2n7000</a:t>
            </a:r>
          </a:p>
        </p:txBody>
      </p:sp>
      <p:pic>
        <p:nvPicPr>
          <p:cNvPr id="5" name="Picture 4">
            <a:extLst>
              <a:ext uri="{FF2B5EF4-FFF2-40B4-BE49-F238E27FC236}">
                <a16:creationId xmlns:a16="http://schemas.microsoft.com/office/drawing/2014/main" id="{F5226D0E-70ED-5E61-6C81-1472BE03F88B}"/>
              </a:ext>
            </a:extLst>
          </p:cNvPr>
          <p:cNvPicPr>
            <a:picLocks noChangeAspect="1"/>
          </p:cNvPicPr>
          <p:nvPr/>
        </p:nvPicPr>
        <p:blipFill>
          <a:blip r:embed="rId3"/>
          <a:stretch>
            <a:fillRect/>
          </a:stretch>
        </p:blipFill>
        <p:spPr>
          <a:xfrm>
            <a:off x="3920639" y="890475"/>
            <a:ext cx="3938371" cy="3356020"/>
          </a:xfrm>
          <a:prstGeom prst="rect">
            <a:avLst/>
          </a:prstGeom>
        </p:spPr>
      </p:pic>
      <p:pic>
        <p:nvPicPr>
          <p:cNvPr id="7" name="Picture 6">
            <a:extLst>
              <a:ext uri="{FF2B5EF4-FFF2-40B4-BE49-F238E27FC236}">
                <a16:creationId xmlns:a16="http://schemas.microsoft.com/office/drawing/2014/main" id="{4B441DD0-0902-F1EB-DE16-2358AE3961DD}"/>
              </a:ext>
            </a:extLst>
          </p:cNvPr>
          <p:cNvPicPr>
            <a:picLocks noChangeAspect="1"/>
          </p:cNvPicPr>
          <p:nvPr/>
        </p:nvPicPr>
        <p:blipFill>
          <a:blip r:embed="rId4"/>
          <a:stretch>
            <a:fillRect/>
          </a:stretch>
        </p:blipFill>
        <p:spPr>
          <a:xfrm>
            <a:off x="7835415" y="916477"/>
            <a:ext cx="3894244" cy="3324354"/>
          </a:xfrm>
          <a:prstGeom prst="rect">
            <a:avLst/>
          </a:prstGeom>
        </p:spPr>
      </p:pic>
      <p:pic>
        <p:nvPicPr>
          <p:cNvPr id="11" name="Picture 10">
            <a:extLst>
              <a:ext uri="{FF2B5EF4-FFF2-40B4-BE49-F238E27FC236}">
                <a16:creationId xmlns:a16="http://schemas.microsoft.com/office/drawing/2014/main" id="{D375E2DB-975D-FF95-DD26-C4EE8C478E22}"/>
              </a:ext>
            </a:extLst>
          </p:cNvPr>
          <p:cNvPicPr>
            <a:picLocks noChangeAspect="1"/>
          </p:cNvPicPr>
          <p:nvPr/>
        </p:nvPicPr>
        <p:blipFill>
          <a:blip r:embed="rId5"/>
          <a:stretch>
            <a:fillRect/>
          </a:stretch>
        </p:blipFill>
        <p:spPr>
          <a:xfrm>
            <a:off x="0" y="4281804"/>
            <a:ext cx="5678403" cy="822467"/>
          </a:xfrm>
          <a:prstGeom prst="rect">
            <a:avLst/>
          </a:prstGeom>
        </p:spPr>
      </p:pic>
      <p:pic>
        <p:nvPicPr>
          <p:cNvPr id="19" name="Picture 18">
            <a:extLst>
              <a:ext uri="{FF2B5EF4-FFF2-40B4-BE49-F238E27FC236}">
                <a16:creationId xmlns:a16="http://schemas.microsoft.com/office/drawing/2014/main" id="{FBCC17EE-1F0A-C6DC-8ED4-E3C1D63A3D67}"/>
              </a:ext>
            </a:extLst>
          </p:cNvPr>
          <p:cNvPicPr>
            <a:picLocks noChangeAspect="1"/>
          </p:cNvPicPr>
          <p:nvPr/>
        </p:nvPicPr>
        <p:blipFill>
          <a:blip r:embed="rId6"/>
          <a:stretch>
            <a:fillRect/>
          </a:stretch>
        </p:blipFill>
        <p:spPr>
          <a:xfrm>
            <a:off x="5264727" y="5113338"/>
            <a:ext cx="6211912" cy="1735051"/>
          </a:xfrm>
          <a:prstGeom prst="rect">
            <a:avLst/>
          </a:prstGeom>
        </p:spPr>
      </p:pic>
      <p:sp>
        <p:nvSpPr>
          <p:cNvPr id="3" name="Oval 2">
            <a:extLst>
              <a:ext uri="{FF2B5EF4-FFF2-40B4-BE49-F238E27FC236}">
                <a16:creationId xmlns:a16="http://schemas.microsoft.com/office/drawing/2014/main" id="{E0B903AE-63ED-4964-DABB-D2F15E631B8E}"/>
              </a:ext>
            </a:extLst>
          </p:cNvPr>
          <p:cNvSpPr/>
          <p:nvPr/>
        </p:nvSpPr>
        <p:spPr>
          <a:xfrm>
            <a:off x="2606348" y="1030881"/>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04D96AF-5E66-499B-7E34-AC6D949686ED}"/>
              </a:ext>
            </a:extLst>
          </p:cNvPr>
          <p:cNvSpPr/>
          <p:nvPr/>
        </p:nvSpPr>
        <p:spPr>
          <a:xfrm>
            <a:off x="4518299" y="4778376"/>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4B01506-6C3D-7E66-C573-80899516F359}"/>
              </a:ext>
            </a:extLst>
          </p:cNvPr>
          <p:cNvSpPr/>
          <p:nvPr/>
        </p:nvSpPr>
        <p:spPr>
          <a:xfrm>
            <a:off x="3629186" y="4781252"/>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68B495-FE6F-C6D7-C271-FCEAF224BCBF}"/>
              </a:ext>
            </a:extLst>
          </p:cNvPr>
          <p:cNvSpPr/>
          <p:nvPr/>
        </p:nvSpPr>
        <p:spPr>
          <a:xfrm>
            <a:off x="1794555" y="4778376"/>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7F57D1-AA25-AA4D-C928-2555B6238BDA}"/>
              </a:ext>
            </a:extLst>
          </p:cNvPr>
          <p:cNvSpPr/>
          <p:nvPr/>
        </p:nvSpPr>
        <p:spPr>
          <a:xfrm>
            <a:off x="5264727" y="3116687"/>
            <a:ext cx="556524" cy="406484"/>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9DE3485-55F2-C1C3-C28F-97B027AC0415}"/>
              </a:ext>
            </a:extLst>
          </p:cNvPr>
          <p:cNvSpPr txBox="1"/>
          <p:nvPr/>
        </p:nvSpPr>
        <p:spPr>
          <a:xfrm>
            <a:off x="5231938" y="2808910"/>
            <a:ext cx="521297" cy="307777"/>
          </a:xfrm>
          <a:prstGeom prst="rect">
            <a:avLst/>
          </a:prstGeom>
          <a:noFill/>
        </p:spPr>
        <p:txBody>
          <a:bodyPr wrap="none" rtlCol="0">
            <a:spAutoFit/>
          </a:bodyPr>
          <a:lstStyle/>
          <a:p>
            <a:r>
              <a:rPr lang="en-US" sz="1400" b="1" dirty="0">
                <a:solidFill>
                  <a:srgbClr val="FF0000"/>
                </a:solidFill>
              </a:rPr>
              <a:t>1.3V</a:t>
            </a:r>
          </a:p>
        </p:txBody>
      </p:sp>
      <p:sp>
        <p:nvSpPr>
          <p:cNvPr id="14" name="TextBox 13">
            <a:extLst>
              <a:ext uri="{FF2B5EF4-FFF2-40B4-BE49-F238E27FC236}">
                <a16:creationId xmlns:a16="http://schemas.microsoft.com/office/drawing/2014/main" id="{3D119037-FBC3-6D6A-AABD-189F54C307F5}"/>
              </a:ext>
            </a:extLst>
          </p:cNvPr>
          <p:cNvSpPr txBox="1"/>
          <p:nvPr/>
        </p:nvSpPr>
        <p:spPr>
          <a:xfrm>
            <a:off x="2766481" y="1524139"/>
            <a:ext cx="689612" cy="307777"/>
          </a:xfrm>
          <a:prstGeom prst="rect">
            <a:avLst/>
          </a:prstGeom>
          <a:noFill/>
        </p:spPr>
        <p:txBody>
          <a:bodyPr wrap="none" rtlCol="0">
            <a:spAutoFit/>
          </a:bodyPr>
          <a:lstStyle/>
          <a:p>
            <a:r>
              <a:rPr lang="en-US" sz="1400" b="1" dirty="0">
                <a:solidFill>
                  <a:srgbClr val="FF0000"/>
                </a:solidFill>
              </a:rPr>
              <a:t>350mS</a:t>
            </a:r>
          </a:p>
        </p:txBody>
      </p:sp>
      <p:sp>
        <p:nvSpPr>
          <p:cNvPr id="15" name="Oval 14">
            <a:extLst>
              <a:ext uri="{FF2B5EF4-FFF2-40B4-BE49-F238E27FC236}">
                <a16:creationId xmlns:a16="http://schemas.microsoft.com/office/drawing/2014/main" id="{AF1E2CEC-6D09-0D78-658F-05821F88AAA3}"/>
              </a:ext>
            </a:extLst>
          </p:cNvPr>
          <p:cNvSpPr/>
          <p:nvPr/>
        </p:nvSpPr>
        <p:spPr>
          <a:xfrm>
            <a:off x="10121300" y="5834557"/>
            <a:ext cx="933561" cy="320058"/>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4E51E5-CC92-B6A7-4BD7-A4FFAB761D99}"/>
              </a:ext>
            </a:extLst>
          </p:cNvPr>
          <p:cNvSpPr/>
          <p:nvPr/>
        </p:nvSpPr>
        <p:spPr>
          <a:xfrm>
            <a:off x="9490798" y="6475557"/>
            <a:ext cx="1261004" cy="347503"/>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CCA57E-B92A-FAD5-353D-C9803F2FF0EC}"/>
              </a:ext>
            </a:extLst>
          </p:cNvPr>
          <p:cNvSpPr/>
          <p:nvPr/>
        </p:nvSpPr>
        <p:spPr>
          <a:xfrm>
            <a:off x="6305950" y="1280714"/>
            <a:ext cx="556524" cy="406484"/>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5B42D3-6D0A-8C0C-CD76-2CFEDC01118E}"/>
              </a:ext>
            </a:extLst>
          </p:cNvPr>
          <p:cNvSpPr txBox="1"/>
          <p:nvPr/>
        </p:nvSpPr>
        <p:spPr>
          <a:xfrm>
            <a:off x="6482109" y="1687198"/>
            <a:ext cx="521297" cy="307777"/>
          </a:xfrm>
          <a:prstGeom prst="rect">
            <a:avLst/>
          </a:prstGeom>
          <a:noFill/>
        </p:spPr>
        <p:txBody>
          <a:bodyPr wrap="square" rtlCol="0">
            <a:spAutoFit/>
          </a:bodyPr>
          <a:lstStyle/>
          <a:p>
            <a:r>
              <a:rPr lang="en-US" sz="1400" b="1" dirty="0">
                <a:solidFill>
                  <a:srgbClr val="FF0000"/>
                </a:solidFill>
              </a:rPr>
              <a:t>2.5</a:t>
            </a:r>
          </a:p>
        </p:txBody>
      </p:sp>
      <p:sp>
        <p:nvSpPr>
          <p:cNvPr id="18" name="TextBox 17">
            <a:extLst>
              <a:ext uri="{FF2B5EF4-FFF2-40B4-BE49-F238E27FC236}">
                <a16:creationId xmlns:a16="http://schemas.microsoft.com/office/drawing/2014/main" id="{AF1AE30C-8F48-4F09-F347-6F8E8966ECCA}"/>
              </a:ext>
            </a:extLst>
          </p:cNvPr>
          <p:cNvSpPr txBox="1"/>
          <p:nvPr/>
        </p:nvSpPr>
        <p:spPr>
          <a:xfrm>
            <a:off x="846286" y="1625643"/>
            <a:ext cx="895373" cy="369332"/>
          </a:xfrm>
          <a:prstGeom prst="rect">
            <a:avLst/>
          </a:prstGeom>
          <a:noFill/>
        </p:spPr>
        <p:txBody>
          <a:bodyPr wrap="none" rtlCol="0">
            <a:spAutoFit/>
          </a:bodyPr>
          <a:lstStyle/>
          <a:p>
            <a:r>
              <a:rPr lang="en-US" dirty="0">
                <a:solidFill>
                  <a:srgbClr val="FF0000"/>
                </a:solidFill>
              </a:rPr>
              <a:t>Id vs g</a:t>
            </a:r>
            <a:r>
              <a:rPr lang="en-US" baseline="-25000" dirty="0">
                <a:solidFill>
                  <a:srgbClr val="FF0000"/>
                </a:solidFill>
              </a:rPr>
              <a:t>m</a:t>
            </a:r>
          </a:p>
        </p:txBody>
      </p:sp>
      <p:sp>
        <p:nvSpPr>
          <p:cNvPr id="20" name="TextBox 19">
            <a:extLst>
              <a:ext uri="{FF2B5EF4-FFF2-40B4-BE49-F238E27FC236}">
                <a16:creationId xmlns:a16="http://schemas.microsoft.com/office/drawing/2014/main" id="{E40C15A4-D197-3B87-9C12-ACF7E31E93C9}"/>
              </a:ext>
            </a:extLst>
          </p:cNvPr>
          <p:cNvSpPr txBox="1"/>
          <p:nvPr/>
        </p:nvSpPr>
        <p:spPr>
          <a:xfrm>
            <a:off x="4879949" y="1831916"/>
            <a:ext cx="981872"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vs Id</a:t>
            </a:r>
          </a:p>
        </p:txBody>
      </p:sp>
      <p:sp>
        <p:nvSpPr>
          <p:cNvPr id="22" name="TextBox 21">
            <a:extLst>
              <a:ext uri="{FF2B5EF4-FFF2-40B4-BE49-F238E27FC236}">
                <a16:creationId xmlns:a16="http://schemas.microsoft.com/office/drawing/2014/main" id="{D39264F1-F5E7-212F-97EA-EB642A64ADCE}"/>
              </a:ext>
            </a:extLst>
          </p:cNvPr>
          <p:cNvSpPr txBox="1"/>
          <p:nvPr/>
        </p:nvSpPr>
        <p:spPr>
          <a:xfrm>
            <a:off x="9170331" y="1462584"/>
            <a:ext cx="1430520"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a:t>
            </a:r>
            <a:r>
              <a:rPr lang="en-US" dirty="0" err="1">
                <a:solidFill>
                  <a:srgbClr val="FF0000"/>
                </a:solidFill>
              </a:rPr>
              <a:t>Vds</a:t>
            </a:r>
            <a:r>
              <a:rPr lang="en-US" dirty="0">
                <a:solidFill>
                  <a:srgbClr val="FF0000"/>
                </a:solidFill>
              </a:rPr>
              <a:t> vs Id</a:t>
            </a:r>
          </a:p>
        </p:txBody>
      </p:sp>
      <p:cxnSp>
        <p:nvCxnSpPr>
          <p:cNvPr id="27" name="Straight Connector 26">
            <a:extLst>
              <a:ext uri="{FF2B5EF4-FFF2-40B4-BE49-F238E27FC236}">
                <a16:creationId xmlns:a16="http://schemas.microsoft.com/office/drawing/2014/main" id="{55937B62-F15E-5406-8122-C105763F0E58}"/>
              </a:ext>
            </a:extLst>
          </p:cNvPr>
          <p:cNvCxnSpPr/>
          <p:nvPr/>
        </p:nvCxnSpPr>
        <p:spPr>
          <a:xfrm>
            <a:off x="4556070" y="1359233"/>
            <a:ext cx="3357796" cy="0"/>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375546-4160-E7AC-9F52-3F2F4BB96A37}"/>
              </a:ext>
            </a:extLst>
          </p:cNvPr>
          <p:cNvCxnSpPr/>
          <p:nvPr/>
        </p:nvCxnSpPr>
        <p:spPr>
          <a:xfrm>
            <a:off x="4451036" y="3380795"/>
            <a:ext cx="3357796" cy="0"/>
          </a:xfrm>
          <a:prstGeom prst="line">
            <a:avLst/>
          </a:prstGeom>
          <a:ln w="22225">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0103DD-CA5C-EDA2-75D3-A68795055D3C}"/>
              </a:ext>
            </a:extLst>
          </p:cNvPr>
          <p:cNvSpPr txBox="1"/>
          <p:nvPr/>
        </p:nvSpPr>
        <p:spPr>
          <a:xfrm rot="16200000">
            <a:off x="4169186" y="2239209"/>
            <a:ext cx="1204176" cy="261610"/>
          </a:xfrm>
          <a:prstGeom prst="rect">
            <a:avLst/>
          </a:prstGeom>
          <a:noFill/>
        </p:spPr>
        <p:txBody>
          <a:bodyPr wrap="none" rtlCol="0">
            <a:spAutoFit/>
          </a:bodyPr>
          <a:lstStyle/>
          <a:p>
            <a:r>
              <a:rPr lang="en-US" sz="1100" dirty="0">
                <a:solidFill>
                  <a:srgbClr val="7030A0"/>
                </a:solidFill>
              </a:rPr>
              <a:t>Saturation Region</a:t>
            </a:r>
          </a:p>
        </p:txBody>
      </p:sp>
      <p:sp>
        <p:nvSpPr>
          <p:cNvPr id="30" name="Oval 29">
            <a:extLst>
              <a:ext uri="{FF2B5EF4-FFF2-40B4-BE49-F238E27FC236}">
                <a16:creationId xmlns:a16="http://schemas.microsoft.com/office/drawing/2014/main" id="{FAE18A59-34F4-6D25-991F-892139E87782}"/>
              </a:ext>
            </a:extLst>
          </p:cNvPr>
          <p:cNvSpPr/>
          <p:nvPr/>
        </p:nvSpPr>
        <p:spPr>
          <a:xfrm>
            <a:off x="5999305" y="2334183"/>
            <a:ext cx="130629" cy="103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F59672A-6125-9FFC-9EAE-69983332B592}"/>
              </a:ext>
            </a:extLst>
          </p:cNvPr>
          <p:cNvSpPr txBox="1"/>
          <p:nvPr/>
        </p:nvSpPr>
        <p:spPr>
          <a:xfrm>
            <a:off x="6129934" y="2226077"/>
            <a:ext cx="340158" cy="369332"/>
          </a:xfrm>
          <a:prstGeom prst="rect">
            <a:avLst/>
          </a:prstGeom>
          <a:noFill/>
        </p:spPr>
        <p:txBody>
          <a:bodyPr wrap="none" rtlCol="0">
            <a:spAutoFit/>
          </a:bodyPr>
          <a:lstStyle/>
          <a:p>
            <a:r>
              <a:rPr lang="en-US" b="1" dirty="0">
                <a:solidFill>
                  <a:srgbClr val="7030A0"/>
                </a:solidFill>
              </a:rPr>
              <a:t>Q</a:t>
            </a:r>
          </a:p>
        </p:txBody>
      </p:sp>
      <p:cxnSp>
        <p:nvCxnSpPr>
          <p:cNvPr id="32" name="Straight Arrow Connector 31">
            <a:extLst>
              <a:ext uri="{FF2B5EF4-FFF2-40B4-BE49-F238E27FC236}">
                <a16:creationId xmlns:a16="http://schemas.microsoft.com/office/drawing/2014/main" id="{2C3BF0AA-AE80-795B-0E9A-8B40A2F82AE7}"/>
              </a:ext>
            </a:extLst>
          </p:cNvPr>
          <p:cNvCxnSpPr/>
          <p:nvPr/>
        </p:nvCxnSpPr>
        <p:spPr>
          <a:xfrm>
            <a:off x="4902079" y="1487903"/>
            <a:ext cx="0" cy="1786328"/>
          </a:xfrm>
          <a:prstGeom prst="straightConnector1">
            <a:avLst/>
          </a:prstGeom>
          <a:ln w="22225">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BE78628-889A-38B9-F531-81161A6802D3}"/>
              </a:ext>
            </a:extLst>
          </p:cNvPr>
          <p:cNvSpPr/>
          <p:nvPr/>
        </p:nvSpPr>
        <p:spPr>
          <a:xfrm>
            <a:off x="9418810" y="5238275"/>
            <a:ext cx="1798689" cy="320058"/>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994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7387E27-02B3-B4E2-648F-79014652474D}"/>
              </a:ext>
            </a:extLst>
          </p:cNvPr>
          <p:cNvPicPr>
            <a:picLocks noChangeAspect="1"/>
          </p:cNvPicPr>
          <p:nvPr/>
        </p:nvPicPr>
        <p:blipFill>
          <a:blip r:embed="rId2"/>
          <a:stretch>
            <a:fillRect/>
          </a:stretch>
        </p:blipFill>
        <p:spPr>
          <a:xfrm>
            <a:off x="-16012" y="766391"/>
            <a:ext cx="4099607" cy="3488098"/>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74133" y="37234"/>
            <a:ext cx="10131425" cy="668483"/>
          </a:xfrm>
          <a:effectLst/>
        </p:spPr>
        <p:txBody>
          <a:bodyPr vert="horz" lIns="91440" tIns="45720" rIns="91440" bIns="45720" rtlCol="0" anchor="ctr">
            <a:normAutofit/>
          </a:bodyPr>
          <a:lstStyle/>
          <a:p>
            <a:r>
              <a:rPr lang="en-US" b="1" dirty="0">
                <a:solidFill>
                  <a:srgbClr val="00B0F0"/>
                </a:solidFill>
              </a:rPr>
              <a:t>BS170</a:t>
            </a:r>
          </a:p>
        </p:txBody>
      </p:sp>
      <p:pic>
        <p:nvPicPr>
          <p:cNvPr id="9" name="Content Placeholder 8">
            <a:extLst>
              <a:ext uri="{FF2B5EF4-FFF2-40B4-BE49-F238E27FC236}">
                <a16:creationId xmlns:a16="http://schemas.microsoft.com/office/drawing/2014/main" id="{2B38E470-9468-7CE9-9C24-51A4E048A61E}"/>
              </a:ext>
            </a:extLst>
          </p:cNvPr>
          <p:cNvPicPr>
            <a:picLocks noGrp="1" noChangeAspect="1"/>
          </p:cNvPicPr>
          <p:nvPr>
            <p:ph idx="1"/>
          </p:nvPr>
        </p:nvPicPr>
        <p:blipFill>
          <a:blip r:embed="rId3"/>
          <a:stretch>
            <a:fillRect/>
          </a:stretch>
        </p:blipFill>
        <p:spPr>
          <a:xfrm>
            <a:off x="8102723" y="797041"/>
            <a:ext cx="4060205" cy="3467835"/>
          </a:xfrm>
        </p:spPr>
      </p:pic>
      <p:pic>
        <p:nvPicPr>
          <p:cNvPr id="5" name="Picture 4">
            <a:extLst>
              <a:ext uri="{FF2B5EF4-FFF2-40B4-BE49-F238E27FC236}">
                <a16:creationId xmlns:a16="http://schemas.microsoft.com/office/drawing/2014/main" id="{2C607EF5-E309-E761-0B4A-86D0554AE079}"/>
              </a:ext>
            </a:extLst>
          </p:cNvPr>
          <p:cNvPicPr>
            <a:picLocks noChangeAspect="1"/>
          </p:cNvPicPr>
          <p:nvPr/>
        </p:nvPicPr>
        <p:blipFill>
          <a:blip r:embed="rId4"/>
          <a:stretch>
            <a:fillRect/>
          </a:stretch>
        </p:blipFill>
        <p:spPr>
          <a:xfrm>
            <a:off x="4013444" y="776778"/>
            <a:ext cx="4089279" cy="3488098"/>
          </a:xfrm>
          <a:prstGeom prst="rect">
            <a:avLst/>
          </a:prstGeom>
        </p:spPr>
      </p:pic>
      <p:pic>
        <p:nvPicPr>
          <p:cNvPr id="15" name="Picture 14">
            <a:extLst>
              <a:ext uri="{FF2B5EF4-FFF2-40B4-BE49-F238E27FC236}">
                <a16:creationId xmlns:a16="http://schemas.microsoft.com/office/drawing/2014/main" id="{0C435496-FD01-1CA6-C68E-F6ABC65C5583}"/>
              </a:ext>
            </a:extLst>
          </p:cNvPr>
          <p:cNvPicPr>
            <a:picLocks noChangeAspect="1"/>
          </p:cNvPicPr>
          <p:nvPr/>
        </p:nvPicPr>
        <p:blipFill>
          <a:blip r:embed="rId5"/>
          <a:stretch>
            <a:fillRect/>
          </a:stretch>
        </p:blipFill>
        <p:spPr>
          <a:xfrm>
            <a:off x="1281733" y="5456903"/>
            <a:ext cx="8202903" cy="1275452"/>
          </a:xfrm>
          <a:prstGeom prst="rect">
            <a:avLst/>
          </a:prstGeom>
        </p:spPr>
      </p:pic>
      <p:pic>
        <p:nvPicPr>
          <p:cNvPr id="17" name="Picture 16">
            <a:extLst>
              <a:ext uri="{FF2B5EF4-FFF2-40B4-BE49-F238E27FC236}">
                <a16:creationId xmlns:a16="http://schemas.microsoft.com/office/drawing/2014/main" id="{D9B2AAD3-07E7-18E1-5B0A-F35872ECCCBE}"/>
              </a:ext>
            </a:extLst>
          </p:cNvPr>
          <p:cNvPicPr>
            <a:picLocks noChangeAspect="1"/>
          </p:cNvPicPr>
          <p:nvPr/>
        </p:nvPicPr>
        <p:blipFill>
          <a:blip r:embed="rId6"/>
          <a:stretch>
            <a:fillRect/>
          </a:stretch>
        </p:blipFill>
        <p:spPr>
          <a:xfrm>
            <a:off x="386096" y="4368020"/>
            <a:ext cx="6861592" cy="997559"/>
          </a:xfrm>
          <a:prstGeom prst="rect">
            <a:avLst/>
          </a:prstGeom>
        </p:spPr>
      </p:pic>
      <p:sp>
        <p:nvSpPr>
          <p:cNvPr id="3" name="Oval 2">
            <a:extLst>
              <a:ext uri="{FF2B5EF4-FFF2-40B4-BE49-F238E27FC236}">
                <a16:creationId xmlns:a16="http://schemas.microsoft.com/office/drawing/2014/main" id="{3F8E9C3E-BD70-953B-320A-7953552977A9}"/>
              </a:ext>
            </a:extLst>
          </p:cNvPr>
          <p:cNvSpPr/>
          <p:nvPr/>
        </p:nvSpPr>
        <p:spPr>
          <a:xfrm>
            <a:off x="2626440" y="990437"/>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EAB2C7B-2393-EFAA-69E1-26FDA2258125}"/>
              </a:ext>
            </a:extLst>
          </p:cNvPr>
          <p:cNvSpPr/>
          <p:nvPr/>
        </p:nvSpPr>
        <p:spPr>
          <a:xfrm>
            <a:off x="2534484" y="5043471"/>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BF98431-2BFC-95D3-7857-3CCBB5073E2F}"/>
              </a:ext>
            </a:extLst>
          </p:cNvPr>
          <p:cNvSpPr/>
          <p:nvPr/>
        </p:nvSpPr>
        <p:spPr>
          <a:xfrm>
            <a:off x="4722161" y="5048387"/>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4C8CB5-767E-B0A6-3143-8619115ACE24}"/>
              </a:ext>
            </a:extLst>
          </p:cNvPr>
          <p:cNvSpPr/>
          <p:nvPr/>
        </p:nvSpPr>
        <p:spPr>
          <a:xfrm>
            <a:off x="5762786" y="5041816"/>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0F99C4-23E0-6725-1288-CE5B5BD4147A}"/>
              </a:ext>
            </a:extLst>
          </p:cNvPr>
          <p:cNvSpPr/>
          <p:nvPr/>
        </p:nvSpPr>
        <p:spPr>
          <a:xfrm>
            <a:off x="5719943" y="3040167"/>
            <a:ext cx="307778" cy="48789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98EAB67-ABD3-F8A0-843C-2D119E74D46F}"/>
              </a:ext>
            </a:extLst>
          </p:cNvPr>
          <p:cNvSpPr txBox="1"/>
          <p:nvPr/>
        </p:nvSpPr>
        <p:spPr>
          <a:xfrm>
            <a:off x="5630118" y="2719988"/>
            <a:ext cx="612668" cy="307777"/>
          </a:xfrm>
          <a:prstGeom prst="rect">
            <a:avLst/>
          </a:prstGeom>
          <a:noFill/>
        </p:spPr>
        <p:txBody>
          <a:bodyPr wrap="none" rtlCol="0">
            <a:spAutoFit/>
          </a:bodyPr>
          <a:lstStyle/>
          <a:p>
            <a:r>
              <a:rPr lang="en-US" sz="1400" b="1" dirty="0">
                <a:solidFill>
                  <a:srgbClr val="FF0000"/>
                </a:solidFill>
              </a:rPr>
              <a:t>1.50V</a:t>
            </a:r>
          </a:p>
        </p:txBody>
      </p:sp>
      <p:sp>
        <p:nvSpPr>
          <p:cNvPr id="11" name="TextBox 10">
            <a:extLst>
              <a:ext uri="{FF2B5EF4-FFF2-40B4-BE49-F238E27FC236}">
                <a16:creationId xmlns:a16="http://schemas.microsoft.com/office/drawing/2014/main" id="{C05488F0-285D-462B-1C8D-3E6BB2FBB967}"/>
              </a:ext>
            </a:extLst>
          </p:cNvPr>
          <p:cNvSpPr txBox="1"/>
          <p:nvPr/>
        </p:nvSpPr>
        <p:spPr>
          <a:xfrm>
            <a:off x="1943779" y="1368029"/>
            <a:ext cx="689612" cy="307777"/>
          </a:xfrm>
          <a:prstGeom prst="rect">
            <a:avLst/>
          </a:prstGeom>
          <a:noFill/>
        </p:spPr>
        <p:txBody>
          <a:bodyPr wrap="none" rtlCol="0">
            <a:spAutoFit/>
          </a:bodyPr>
          <a:lstStyle/>
          <a:p>
            <a:r>
              <a:rPr lang="en-US" sz="1400" b="1" dirty="0">
                <a:solidFill>
                  <a:srgbClr val="FF0000"/>
                </a:solidFill>
              </a:rPr>
              <a:t>280mS</a:t>
            </a:r>
          </a:p>
        </p:txBody>
      </p:sp>
      <p:sp>
        <p:nvSpPr>
          <p:cNvPr id="13" name="Oval 12">
            <a:extLst>
              <a:ext uri="{FF2B5EF4-FFF2-40B4-BE49-F238E27FC236}">
                <a16:creationId xmlns:a16="http://schemas.microsoft.com/office/drawing/2014/main" id="{6A0DCA15-AA0C-E517-9DDF-8D17D69C8DAD}"/>
              </a:ext>
            </a:extLst>
          </p:cNvPr>
          <p:cNvSpPr/>
          <p:nvPr/>
        </p:nvSpPr>
        <p:spPr>
          <a:xfrm>
            <a:off x="7769509" y="5948323"/>
            <a:ext cx="1104860"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61FBBE1-8F48-1078-ACF5-21BDC45409CE}"/>
              </a:ext>
            </a:extLst>
          </p:cNvPr>
          <p:cNvSpPr/>
          <p:nvPr/>
        </p:nvSpPr>
        <p:spPr>
          <a:xfrm>
            <a:off x="6973211" y="1180126"/>
            <a:ext cx="307778" cy="48789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410167C-EB71-F771-1A96-D5DC6C900DE8}"/>
              </a:ext>
            </a:extLst>
          </p:cNvPr>
          <p:cNvSpPr txBox="1"/>
          <p:nvPr/>
        </p:nvSpPr>
        <p:spPr>
          <a:xfrm>
            <a:off x="7200576" y="1405904"/>
            <a:ext cx="521297" cy="307777"/>
          </a:xfrm>
          <a:prstGeom prst="rect">
            <a:avLst/>
          </a:prstGeom>
          <a:noFill/>
        </p:spPr>
        <p:txBody>
          <a:bodyPr wrap="none" rtlCol="0">
            <a:spAutoFit/>
          </a:bodyPr>
          <a:lstStyle/>
          <a:p>
            <a:r>
              <a:rPr lang="en-US" sz="1400" b="1" dirty="0">
                <a:solidFill>
                  <a:srgbClr val="FF0000"/>
                </a:solidFill>
              </a:rPr>
              <a:t>3.2V</a:t>
            </a:r>
          </a:p>
        </p:txBody>
      </p:sp>
      <p:sp>
        <p:nvSpPr>
          <p:cNvPr id="20" name="TextBox 19">
            <a:extLst>
              <a:ext uri="{FF2B5EF4-FFF2-40B4-BE49-F238E27FC236}">
                <a16:creationId xmlns:a16="http://schemas.microsoft.com/office/drawing/2014/main" id="{14A37DDA-8933-56B5-C842-072BE5714468}"/>
              </a:ext>
            </a:extLst>
          </p:cNvPr>
          <p:cNvSpPr txBox="1"/>
          <p:nvPr/>
        </p:nvSpPr>
        <p:spPr>
          <a:xfrm rot="16200000">
            <a:off x="4289411" y="2122220"/>
            <a:ext cx="963725" cy="261610"/>
          </a:xfrm>
          <a:prstGeom prst="rect">
            <a:avLst/>
          </a:prstGeom>
          <a:noFill/>
        </p:spPr>
        <p:txBody>
          <a:bodyPr wrap="none" rtlCol="0">
            <a:spAutoFit/>
          </a:bodyPr>
          <a:lstStyle/>
          <a:p>
            <a:r>
              <a:rPr lang="en-US" sz="1100" dirty="0">
                <a:solidFill>
                  <a:srgbClr val="7030A0"/>
                </a:solidFill>
              </a:rPr>
              <a:t>Active Region</a:t>
            </a:r>
          </a:p>
        </p:txBody>
      </p:sp>
      <p:sp>
        <p:nvSpPr>
          <p:cNvPr id="24" name="Oval 23">
            <a:extLst>
              <a:ext uri="{FF2B5EF4-FFF2-40B4-BE49-F238E27FC236}">
                <a16:creationId xmlns:a16="http://schemas.microsoft.com/office/drawing/2014/main" id="{F88EBA82-0F22-9D4E-565E-574C65757246}"/>
              </a:ext>
            </a:extLst>
          </p:cNvPr>
          <p:cNvSpPr/>
          <p:nvPr/>
        </p:nvSpPr>
        <p:spPr>
          <a:xfrm>
            <a:off x="7721873" y="6191456"/>
            <a:ext cx="524350"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4D68796-79BD-7E53-E4D1-9658A9E3A8C0}"/>
              </a:ext>
            </a:extLst>
          </p:cNvPr>
          <p:cNvSpPr/>
          <p:nvPr/>
        </p:nvSpPr>
        <p:spPr>
          <a:xfrm>
            <a:off x="7217079" y="5677874"/>
            <a:ext cx="1657290"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76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21AEE08-C4AC-5E47-8A1B-365E025F038A}"/>
              </a:ext>
            </a:extLst>
          </p:cNvPr>
          <p:cNvPicPr>
            <a:picLocks noChangeAspect="1"/>
          </p:cNvPicPr>
          <p:nvPr/>
        </p:nvPicPr>
        <p:blipFill>
          <a:blip r:embed="rId2"/>
          <a:stretch>
            <a:fillRect/>
          </a:stretch>
        </p:blipFill>
        <p:spPr>
          <a:xfrm>
            <a:off x="0" y="829846"/>
            <a:ext cx="3998692" cy="3407422"/>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460805" y="0"/>
            <a:ext cx="10131425" cy="775558"/>
          </a:xfrm>
          <a:effectLst/>
        </p:spPr>
        <p:txBody>
          <a:bodyPr vert="horz" lIns="91440" tIns="45720" rIns="91440" bIns="45720" rtlCol="0" anchor="ctr">
            <a:normAutofit/>
          </a:bodyPr>
          <a:lstStyle/>
          <a:p>
            <a:r>
              <a:rPr lang="en-US" b="1" dirty="0">
                <a:solidFill>
                  <a:srgbClr val="00B0F0"/>
                </a:solidFill>
              </a:rPr>
              <a:t>IRF510</a:t>
            </a:r>
          </a:p>
        </p:txBody>
      </p:sp>
      <p:pic>
        <p:nvPicPr>
          <p:cNvPr id="5" name="Picture 4">
            <a:extLst>
              <a:ext uri="{FF2B5EF4-FFF2-40B4-BE49-F238E27FC236}">
                <a16:creationId xmlns:a16="http://schemas.microsoft.com/office/drawing/2014/main" id="{916ABE5C-B317-F875-EE25-B3300B18477B}"/>
              </a:ext>
            </a:extLst>
          </p:cNvPr>
          <p:cNvPicPr>
            <a:picLocks noChangeAspect="1"/>
          </p:cNvPicPr>
          <p:nvPr/>
        </p:nvPicPr>
        <p:blipFill>
          <a:blip r:embed="rId3"/>
          <a:stretch>
            <a:fillRect/>
          </a:stretch>
        </p:blipFill>
        <p:spPr>
          <a:xfrm>
            <a:off x="4025984" y="817938"/>
            <a:ext cx="4025983" cy="3419329"/>
          </a:xfrm>
          <a:prstGeom prst="rect">
            <a:avLst/>
          </a:prstGeom>
        </p:spPr>
      </p:pic>
      <p:pic>
        <p:nvPicPr>
          <p:cNvPr id="7" name="Picture 6">
            <a:extLst>
              <a:ext uri="{FF2B5EF4-FFF2-40B4-BE49-F238E27FC236}">
                <a16:creationId xmlns:a16="http://schemas.microsoft.com/office/drawing/2014/main" id="{3E783DAE-7A7F-8352-CE22-1CF1EB3DAD29}"/>
              </a:ext>
            </a:extLst>
          </p:cNvPr>
          <p:cNvPicPr>
            <a:picLocks noChangeAspect="1"/>
          </p:cNvPicPr>
          <p:nvPr/>
        </p:nvPicPr>
        <p:blipFill>
          <a:blip r:embed="rId4"/>
          <a:stretch>
            <a:fillRect/>
          </a:stretch>
        </p:blipFill>
        <p:spPr>
          <a:xfrm>
            <a:off x="8078430" y="800233"/>
            <a:ext cx="4135396" cy="3513201"/>
          </a:xfrm>
          <a:prstGeom prst="rect">
            <a:avLst/>
          </a:prstGeom>
        </p:spPr>
      </p:pic>
      <p:pic>
        <p:nvPicPr>
          <p:cNvPr id="11" name="Picture 10">
            <a:extLst>
              <a:ext uri="{FF2B5EF4-FFF2-40B4-BE49-F238E27FC236}">
                <a16:creationId xmlns:a16="http://schemas.microsoft.com/office/drawing/2014/main" id="{75F0E4B5-FC85-89FA-5716-A874C03FEA31}"/>
              </a:ext>
            </a:extLst>
          </p:cNvPr>
          <p:cNvPicPr>
            <a:picLocks noChangeAspect="1"/>
          </p:cNvPicPr>
          <p:nvPr/>
        </p:nvPicPr>
        <p:blipFill>
          <a:blip r:embed="rId5"/>
          <a:stretch>
            <a:fillRect/>
          </a:stretch>
        </p:blipFill>
        <p:spPr>
          <a:xfrm>
            <a:off x="396320" y="4463881"/>
            <a:ext cx="6662229" cy="881177"/>
          </a:xfrm>
          <a:prstGeom prst="rect">
            <a:avLst/>
          </a:prstGeom>
        </p:spPr>
      </p:pic>
      <p:pic>
        <p:nvPicPr>
          <p:cNvPr id="13" name="Picture 12">
            <a:extLst>
              <a:ext uri="{FF2B5EF4-FFF2-40B4-BE49-F238E27FC236}">
                <a16:creationId xmlns:a16="http://schemas.microsoft.com/office/drawing/2014/main" id="{0626F464-28CE-BEC6-21F6-871BAF9244D7}"/>
              </a:ext>
            </a:extLst>
          </p:cNvPr>
          <p:cNvPicPr>
            <a:picLocks noChangeAspect="1"/>
          </p:cNvPicPr>
          <p:nvPr/>
        </p:nvPicPr>
        <p:blipFill>
          <a:blip r:embed="rId6"/>
          <a:stretch>
            <a:fillRect/>
          </a:stretch>
        </p:blipFill>
        <p:spPr>
          <a:xfrm>
            <a:off x="2963001" y="5506323"/>
            <a:ext cx="7629229" cy="1133615"/>
          </a:xfrm>
          <a:prstGeom prst="rect">
            <a:avLst/>
          </a:prstGeom>
        </p:spPr>
      </p:pic>
      <p:sp>
        <p:nvSpPr>
          <p:cNvPr id="3" name="Oval 2">
            <a:extLst>
              <a:ext uri="{FF2B5EF4-FFF2-40B4-BE49-F238E27FC236}">
                <a16:creationId xmlns:a16="http://schemas.microsoft.com/office/drawing/2014/main" id="{617E5BCD-D53D-3118-E9DB-A99823147A13}"/>
              </a:ext>
            </a:extLst>
          </p:cNvPr>
          <p:cNvSpPr/>
          <p:nvPr/>
        </p:nvSpPr>
        <p:spPr>
          <a:xfrm>
            <a:off x="3777806" y="940977"/>
            <a:ext cx="178917" cy="2813619"/>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C7972C1-39B2-8F95-DA61-63844EEB9B10}"/>
              </a:ext>
            </a:extLst>
          </p:cNvPr>
          <p:cNvSpPr/>
          <p:nvPr/>
        </p:nvSpPr>
        <p:spPr>
          <a:xfrm>
            <a:off x="5749871" y="5052447"/>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239A688-23F9-55B2-5276-74393D814FB3}"/>
              </a:ext>
            </a:extLst>
          </p:cNvPr>
          <p:cNvSpPr/>
          <p:nvPr/>
        </p:nvSpPr>
        <p:spPr>
          <a:xfrm>
            <a:off x="4600413" y="5072968"/>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1D1D38E-BA87-5DFD-C14B-C10F3FA754D1}"/>
              </a:ext>
            </a:extLst>
          </p:cNvPr>
          <p:cNvSpPr/>
          <p:nvPr/>
        </p:nvSpPr>
        <p:spPr>
          <a:xfrm>
            <a:off x="2475491" y="5072968"/>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9613C6-B303-08B4-FC9F-013881C1EE90}"/>
              </a:ext>
            </a:extLst>
          </p:cNvPr>
          <p:cNvSpPr/>
          <p:nvPr/>
        </p:nvSpPr>
        <p:spPr>
          <a:xfrm>
            <a:off x="6466985" y="3071835"/>
            <a:ext cx="399312" cy="432293"/>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D55AB73-5DFF-8C88-153B-9F7EEF00649F}"/>
              </a:ext>
            </a:extLst>
          </p:cNvPr>
          <p:cNvSpPr/>
          <p:nvPr/>
        </p:nvSpPr>
        <p:spPr>
          <a:xfrm>
            <a:off x="6666641" y="6434672"/>
            <a:ext cx="1390274" cy="248297"/>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88DDB4-A93F-1F55-B630-2F3AA3500A7B}"/>
              </a:ext>
            </a:extLst>
          </p:cNvPr>
          <p:cNvSpPr/>
          <p:nvPr/>
        </p:nvSpPr>
        <p:spPr>
          <a:xfrm>
            <a:off x="9577753" y="6243405"/>
            <a:ext cx="583873" cy="248297"/>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C21651E-2F5B-D3EE-750F-BFD5D704C45C}"/>
              </a:ext>
            </a:extLst>
          </p:cNvPr>
          <p:cNvSpPr txBox="1"/>
          <p:nvPr/>
        </p:nvSpPr>
        <p:spPr>
          <a:xfrm>
            <a:off x="6455897" y="2794941"/>
            <a:ext cx="521297" cy="307777"/>
          </a:xfrm>
          <a:prstGeom prst="rect">
            <a:avLst/>
          </a:prstGeom>
          <a:noFill/>
        </p:spPr>
        <p:txBody>
          <a:bodyPr wrap="none" rtlCol="0">
            <a:spAutoFit/>
          </a:bodyPr>
          <a:lstStyle/>
          <a:p>
            <a:r>
              <a:rPr lang="en-US" sz="1400" b="1" dirty="0">
                <a:solidFill>
                  <a:srgbClr val="FF0000"/>
                </a:solidFill>
              </a:rPr>
              <a:t>3.0V</a:t>
            </a:r>
          </a:p>
        </p:txBody>
      </p:sp>
      <p:sp>
        <p:nvSpPr>
          <p:cNvPr id="18" name="TextBox 17">
            <a:extLst>
              <a:ext uri="{FF2B5EF4-FFF2-40B4-BE49-F238E27FC236}">
                <a16:creationId xmlns:a16="http://schemas.microsoft.com/office/drawing/2014/main" id="{099C989F-2C9C-E2CD-1A34-69E5294C190F}"/>
              </a:ext>
            </a:extLst>
          </p:cNvPr>
          <p:cNvSpPr txBox="1"/>
          <p:nvPr/>
        </p:nvSpPr>
        <p:spPr>
          <a:xfrm>
            <a:off x="2963001" y="1184644"/>
            <a:ext cx="415498" cy="307777"/>
          </a:xfrm>
          <a:prstGeom prst="rect">
            <a:avLst/>
          </a:prstGeom>
          <a:noFill/>
        </p:spPr>
        <p:txBody>
          <a:bodyPr wrap="none" rtlCol="0">
            <a:spAutoFit/>
          </a:bodyPr>
          <a:lstStyle/>
          <a:p>
            <a:r>
              <a:rPr lang="en-US" sz="1400" b="1" dirty="0">
                <a:solidFill>
                  <a:srgbClr val="FF0000"/>
                </a:solidFill>
              </a:rPr>
              <a:t>0.5</a:t>
            </a:r>
          </a:p>
        </p:txBody>
      </p:sp>
      <p:sp>
        <p:nvSpPr>
          <p:cNvPr id="4" name="Oval 3">
            <a:extLst>
              <a:ext uri="{FF2B5EF4-FFF2-40B4-BE49-F238E27FC236}">
                <a16:creationId xmlns:a16="http://schemas.microsoft.com/office/drawing/2014/main" id="{C44207FD-FC48-3099-8CBA-9E67BC91A58E}"/>
              </a:ext>
            </a:extLst>
          </p:cNvPr>
          <p:cNvSpPr/>
          <p:nvPr/>
        </p:nvSpPr>
        <p:spPr>
          <a:xfrm>
            <a:off x="8468023" y="5458341"/>
            <a:ext cx="1693603" cy="248297"/>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57942F2-2B85-AA3A-97A2-7A228424373B}"/>
              </a:ext>
            </a:extLst>
          </p:cNvPr>
          <p:cNvSpPr txBox="1"/>
          <p:nvPr/>
        </p:nvSpPr>
        <p:spPr>
          <a:xfrm>
            <a:off x="7443360" y="4687129"/>
            <a:ext cx="4446282" cy="369332"/>
          </a:xfrm>
          <a:prstGeom prst="rect">
            <a:avLst/>
          </a:prstGeom>
          <a:noFill/>
        </p:spPr>
        <p:txBody>
          <a:bodyPr wrap="none" rtlCol="0">
            <a:spAutoFit/>
          </a:bodyPr>
          <a:lstStyle/>
          <a:p>
            <a:r>
              <a:rPr lang="en-US" dirty="0">
                <a:solidFill>
                  <a:srgbClr val="FFC000"/>
                </a:solidFill>
              </a:rPr>
              <a:t>Don’t have the drive to measure this MOSFET</a:t>
            </a:r>
          </a:p>
        </p:txBody>
      </p:sp>
    </p:spTree>
    <p:extLst>
      <p:ext uri="{BB962C8B-B14F-4D97-AF65-F5344CB8AC3E}">
        <p14:creationId xmlns:p14="http://schemas.microsoft.com/office/powerpoint/2010/main" val="64499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D9E74-B458-AE7A-39D8-70F4C2FE0A2A}"/>
              </a:ext>
            </a:extLst>
          </p:cNvPr>
          <p:cNvPicPr>
            <a:picLocks noChangeAspect="1"/>
          </p:cNvPicPr>
          <p:nvPr/>
        </p:nvPicPr>
        <p:blipFill>
          <a:blip r:embed="rId2"/>
          <a:stretch>
            <a:fillRect/>
          </a:stretch>
        </p:blipFill>
        <p:spPr>
          <a:xfrm>
            <a:off x="-12384" y="906008"/>
            <a:ext cx="4039866" cy="3436350"/>
          </a:xfrm>
          <a:prstGeom prst="rect">
            <a:avLst/>
          </a:prstGeom>
        </p:spPr>
      </p:pic>
      <p:pic>
        <p:nvPicPr>
          <p:cNvPr id="13" name="Picture 12">
            <a:extLst>
              <a:ext uri="{FF2B5EF4-FFF2-40B4-BE49-F238E27FC236}">
                <a16:creationId xmlns:a16="http://schemas.microsoft.com/office/drawing/2014/main" id="{A23DABC6-98FD-2AC5-BE53-CD336292C65A}"/>
              </a:ext>
            </a:extLst>
          </p:cNvPr>
          <p:cNvPicPr>
            <a:picLocks noChangeAspect="1"/>
          </p:cNvPicPr>
          <p:nvPr/>
        </p:nvPicPr>
        <p:blipFill>
          <a:blip r:embed="rId3"/>
          <a:stretch>
            <a:fillRect/>
          </a:stretch>
        </p:blipFill>
        <p:spPr>
          <a:xfrm>
            <a:off x="3865036" y="4770727"/>
            <a:ext cx="8022945" cy="1916460"/>
          </a:xfrm>
          <a:prstGeom prst="rect">
            <a:avLst/>
          </a:prstGeom>
        </p:spPr>
      </p:pic>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79050" y="0"/>
            <a:ext cx="10131425" cy="680938"/>
          </a:xfrm>
          <a:effectLst/>
        </p:spPr>
        <p:txBody>
          <a:bodyPr vert="horz" lIns="91440" tIns="45720" rIns="91440" bIns="45720" rtlCol="0" anchor="ctr">
            <a:normAutofit/>
          </a:bodyPr>
          <a:lstStyle/>
          <a:p>
            <a:r>
              <a:rPr lang="en-US" b="1" dirty="0">
                <a:solidFill>
                  <a:srgbClr val="00B0F0"/>
                </a:solidFill>
              </a:rPr>
              <a:t>IRFZ20</a:t>
            </a:r>
          </a:p>
        </p:txBody>
      </p:sp>
      <p:pic>
        <p:nvPicPr>
          <p:cNvPr id="5" name="Picture 4">
            <a:extLst>
              <a:ext uri="{FF2B5EF4-FFF2-40B4-BE49-F238E27FC236}">
                <a16:creationId xmlns:a16="http://schemas.microsoft.com/office/drawing/2014/main" id="{B13B2C54-8527-413A-D8DD-03BA8FC2CBF2}"/>
              </a:ext>
            </a:extLst>
          </p:cNvPr>
          <p:cNvPicPr>
            <a:picLocks noChangeAspect="1"/>
          </p:cNvPicPr>
          <p:nvPr/>
        </p:nvPicPr>
        <p:blipFill>
          <a:blip r:embed="rId4"/>
          <a:stretch>
            <a:fillRect/>
          </a:stretch>
        </p:blipFill>
        <p:spPr>
          <a:xfrm>
            <a:off x="4044462" y="906008"/>
            <a:ext cx="4044463" cy="3444595"/>
          </a:xfrm>
          <a:prstGeom prst="rect">
            <a:avLst/>
          </a:prstGeom>
        </p:spPr>
      </p:pic>
      <p:pic>
        <p:nvPicPr>
          <p:cNvPr id="7" name="Picture 6">
            <a:extLst>
              <a:ext uri="{FF2B5EF4-FFF2-40B4-BE49-F238E27FC236}">
                <a16:creationId xmlns:a16="http://schemas.microsoft.com/office/drawing/2014/main" id="{B66102CE-73B2-2246-4321-B17AED6178B8}"/>
              </a:ext>
            </a:extLst>
          </p:cNvPr>
          <p:cNvPicPr>
            <a:picLocks noChangeAspect="1"/>
          </p:cNvPicPr>
          <p:nvPr/>
        </p:nvPicPr>
        <p:blipFill>
          <a:blip r:embed="rId5"/>
          <a:stretch>
            <a:fillRect/>
          </a:stretch>
        </p:blipFill>
        <p:spPr>
          <a:xfrm>
            <a:off x="8088925" y="897763"/>
            <a:ext cx="4044463" cy="3444595"/>
          </a:xfrm>
          <a:prstGeom prst="rect">
            <a:avLst/>
          </a:prstGeom>
        </p:spPr>
      </p:pic>
      <p:pic>
        <p:nvPicPr>
          <p:cNvPr id="11" name="Picture 10">
            <a:extLst>
              <a:ext uri="{FF2B5EF4-FFF2-40B4-BE49-F238E27FC236}">
                <a16:creationId xmlns:a16="http://schemas.microsoft.com/office/drawing/2014/main" id="{13DE01B1-3506-DF7C-E38D-697D4178CC75}"/>
              </a:ext>
            </a:extLst>
          </p:cNvPr>
          <p:cNvPicPr>
            <a:picLocks noChangeAspect="1"/>
          </p:cNvPicPr>
          <p:nvPr/>
        </p:nvPicPr>
        <p:blipFill>
          <a:blip r:embed="rId6"/>
          <a:stretch>
            <a:fillRect/>
          </a:stretch>
        </p:blipFill>
        <p:spPr>
          <a:xfrm>
            <a:off x="9172" y="4375791"/>
            <a:ext cx="5820132" cy="765197"/>
          </a:xfrm>
          <a:prstGeom prst="rect">
            <a:avLst/>
          </a:prstGeom>
        </p:spPr>
      </p:pic>
      <p:sp>
        <p:nvSpPr>
          <p:cNvPr id="4" name="Oval 3">
            <a:extLst>
              <a:ext uri="{FF2B5EF4-FFF2-40B4-BE49-F238E27FC236}">
                <a16:creationId xmlns:a16="http://schemas.microsoft.com/office/drawing/2014/main" id="{7D8ABBE8-7C2F-78F6-D10B-529027358485}"/>
              </a:ext>
            </a:extLst>
          </p:cNvPr>
          <p:cNvSpPr/>
          <p:nvPr/>
        </p:nvSpPr>
        <p:spPr>
          <a:xfrm>
            <a:off x="1856679" y="4890455"/>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0F5FA6A-E77A-8AF8-9A0C-F0A05D0EFD0C}"/>
              </a:ext>
            </a:extLst>
          </p:cNvPr>
          <p:cNvSpPr/>
          <p:nvPr/>
        </p:nvSpPr>
        <p:spPr>
          <a:xfrm>
            <a:off x="6975110" y="3196570"/>
            <a:ext cx="471024" cy="397364"/>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AE57C3-F26D-51A5-0EB4-1EB1D9AE0CBE}"/>
              </a:ext>
            </a:extLst>
          </p:cNvPr>
          <p:cNvSpPr txBox="1"/>
          <p:nvPr/>
        </p:nvSpPr>
        <p:spPr>
          <a:xfrm>
            <a:off x="6833466" y="2888793"/>
            <a:ext cx="612668" cy="307777"/>
          </a:xfrm>
          <a:prstGeom prst="rect">
            <a:avLst/>
          </a:prstGeom>
          <a:noFill/>
        </p:spPr>
        <p:txBody>
          <a:bodyPr wrap="none" rtlCol="0">
            <a:spAutoFit/>
          </a:bodyPr>
          <a:lstStyle/>
          <a:p>
            <a:r>
              <a:rPr lang="en-US" sz="1400" b="1" dirty="0">
                <a:solidFill>
                  <a:srgbClr val="FF0000"/>
                </a:solidFill>
              </a:rPr>
              <a:t>3.30V</a:t>
            </a:r>
          </a:p>
        </p:txBody>
      </p:sp>
      <p:sp>
        <p:nvSpPr>
          <p:cNvPr id="10" name="TextBox 9">
            <a:extLst>
              <a:ext uri="{FF2B5EF4-FFF2-40B4-BE49-F238E27FC236}">
                <a16:creationId xmlns:a16="http://schemas.microsoft.com/office/drawing/2014/main" id="{115EA39F-0FC6-B1E2-4D96-3E89FD30D1C6}"/>
              </a:ext>
            </a:extLst>
          </p:cNvPr>
          <p:cNvSpPr txBox="1"/>
          <p:nvPr/>
        </p:nvSpPr>
        <p:spPr>
          <a:xfrm>
            <a:off x="3062429" y="1041713"/>
            <a:ext cx="689612" cy="307777"/>
          </a:xfrm>
          <a:prstGeom prst="rect">
            <a:avLst/>
          </a:prstGeom>
          <a:noFill/>
        </p:spPr>
        <p:txBody>
          <a:bodyPr wrap="none" rtlCol="0">
            <a:spAutoFit/>
          </a:bodyPr>
          <a:lstStyle/>
          <a:p>
            <a:r>
              <a:rPr lang="en-US" sz="1400" b="1" dirty="0">
                <a:solidFill>
                  <a:srgbClr val="FF0000"/>
                </a:solidFill>
              </a:rPr>
              <a:t>500mS</a:t>
            </a:r>
          </a:p>
        </p:txBody>
      </p:sp>
      <p:sp>
        <p:nvSpPr>
          <p:cNvPr id="14" name="Oval 13">
            <a:extLst>
              <a:ext uri="{FF2B5EF4-FFF2-40B4-BE49-F238E27FC236}">
                <a16:creationId xmlns:a16="http://schemas.microsoft.com/office/drawing/2014/main" id="{F17A16B4-ABD0-A2CB-F97B-15F28691CCCD}"/>
              </a:ext>
            </a:extLst>
          </p:cNvPr>
          <p:cNvSpPr/>
          <p:nvPr/>
        </p:nvSpPr>
        <p:spPr>
          <a:xfrm>
            <a:off x="3704186" y="4890455"/>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2C9AFF9-DF8F-B6D8-FFF8-07719D937040}"/>
              </a:ext>
            </a:extLst>
          </p:cNvPr>
          <p:cNvSpPr/>
          <p:nvPr/>
        </p:nvSpPr>
        <p:spPr>
          <a:xfrm>
            <a:off x="4675507" y="4890455"/>
            <a:ext cx="666428" cy="292611"/>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233E82F-7EF1-3FBF-5E46-7FBD1BD4C4C5}"/>
              </a:ext>
            </a:extLst>
          </p:cNvPr>
          <p:cNvSpPr/>
          <p:nvPr/>
        </p:nvSpPr>
        <p:spPr>
          <a:xfrm>
            <a:off x="9083675" y="6430612"/>
            <a:ext cx="666428" cy="341770"/>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8B3EDD4-CFF6-619A-0CBA-0CFEBB6058F7}"/>
              </a:ext>
            </a:extLst>
          </p:cNvPr>
          <p:cNvSpPr/>
          <p:nvPr/>
        </p:nvSpPr>
        <p:spPr>
          <a:xfrm>
            <a:off x="8633914" y="6201841"/>
            <a:ext cx="899522" cy="341770"/>
          </a:xfrm>
          <a:prstGeom prst="ellipse">
            <a:avLst/>
          </a:prstGeom>
          <a:solidFill>
            <a:srgbClr val="0070C0">
              <a:alpha val="1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C434B7-1D14-D32C-0265-5F0C4E359B11}"/>
              </a:ext>
            </a:extLst>
          </p:cNvPr>
          <p:cNvSpPr txBox="1"/>
          <p:nvPr/>
        </p:nvSpPr>
        <p:spPr>
          <a:xfrm>
            <a:off x="600319" y="5728957"/>
            <a:ext cx="2833204" cy="646331"/>
          </a:xfrm>
          <a:prstGeom prst="rect">
            <a:avLst/>
          </a:prstGeom>
          <a:noFill/>
        </p:spPr>
        <p:txBody>
          <a:bodyPr wrap="square" rtlCol="0">
            <a:spAutoFit/>
          </a:bodyPr>
          <a:lstStyle/>
          <a:p>
            <a:r>
              <a:rPr lang="en-US" dirty="0">
                <a:solidFill>
                  <a:srgbClr val="FFC000"/>
                </a:solidFill>
              </a:rPr>
              <a:t>Don’t have the drive to measure this MOSFET</a:t>
            </a:r>
          </a:p>
        </p:txBody>
      </p:sp>
    </p:spTree>
    <p:extLst>
      <p:ext uri="{BB962C8B-B14F-4D97-AF65-F5344CB8AC3E}">
        <p14:creationId xmlns:p14="http://schemas.microsoft.com/office/powerpoint/2010/main" val="2990075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C441-740D-A3CA-D2C0-5A40A893EA25}"/>
              </a:ext>
            </a:extLst>
          </p:cNvPr>
          <p:cNvSpPr>
            <a:spLocks noGrp="1"/>
          </p:cNvSpPr>
          <p:nvPr>
            <p:ph type="title"/>
          </p:nvPr>
        </p:nvSpPr>
        <p:spPr>
          <a:xfrm>
            <a:off x="647164" y="157218"/>
            <a:ext cx="10131425" cy="540589"/>
          </a:xfrm>
          <a:effectLst/>
        </p:spPr>
        <p:txBody>
          <a:bodyPr vert="horz" lIns="91440" tIns="45720" rIns="91440" bIns="45720" rtlCol="0" anchor="ctr">
            <a:normAutofit fontScale="90000"/>
          </a:bodyPr>
          <a:lstStyle/>
          <a:p>
            <a:r>
              <a:rPr lang="en-US" b="1" dirty="0">
                <a:solidFill>
                  <a:srgbClr val="00B0F0"/>
                </a:solidFill>
              </a:rPr>
              <a:t>RD16HHF1</a:t>
            </a:r>
          </a:p>
        </p:txBody>
      </p:sp>
      <p:pic>
        <p:nvPicPr>
          <p:cNvPr id="5" name="Content Placeholder 4">
            <a:extLst>
              <a:ext uri="{FF2B5EF4-FFF2-40B4-BE49-F238E27FC236}">
                <a16:creationId xmlns:a16="http://schemas.microsoft.com/office/drawing/2014/main" id="{299C049D-1A88-CDF2-969A-8593D03F6DEF}"/>
              </a:ext>
            </a:extLst>
          </p:cNvPr>
          <p:cNvPicPr>
            <a:picLocks noGrp="1" noChangeAspect="1"/>
          </p:cNvPicPr>
          <p:nvPr>
            <p:ph idx="1"/>
          </p:nvPr>
        </p:nvPicPr>
        <p:blipFill>
          <a:blip r:embed="rId2"/>
          <a:stretch>
            <a:fillRect/>
          </a:stretch>
        </p:blipFill>
        <p:spPr>
          <a:xfrm>
            <a:off x="1" y="789256"/>
            <a:ext cx="3547172" cy="3017260"/>
          </a:xfrm>
        </p:spPr>
      </p:pic>
      <p:sp>
        <p:nvSpPr>
          <p:cNvPr id="6" name="TextBox 5">
            <a:extLst>
              <a:ext uri="{FF2B5EF4-FFF2-40B4-BE49-F238E27FC236}">
                <a16:creationId xmlns:a16="http://schemas.microsoft.com/office/drawing/2014/main" id="{D123096D-F7AB-57F9-BDF1-C5E69124E2D2}"/>
              </a:ext>
            </a:extLst>
          </p:cNvPr>
          <p:cNvSpPr txBox="1"/>
          <p:nvPr/>
        </p:nvSpPr>
        <p:spPr>
          <a:xfrm>
            <a:off x="1191522" y="1651747"/>
            <a:ext cx="1135567"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vs </a:t>
            </a:r>
            <a:r>
              <a:rPr lang="en-US" dirty="0" err="1">
                <a:solidFill>
                  <a:srgbClr val="FF0000"/>
                </a:solidFill>
              </a:rPr>
              <a:t>Vds</a:t>
            </a:r>
            <a:endParaRPr lang="en-US" dirty="0">
              <a:solidFill>
                <a:srgbClr val="FF0000"/>
              </a:solidFill>
            </a:endParaRPr>
          </a:p>
        </p:txBody>
      </p:sp>
      <p:pic>
        <p:nvPicPr>
          <p:cNvPr id="8" name="Picture 7">
            <a:extLst>
              <a:ext uri="{FF2B5EF4-FFF2-40B4-BE49-F238E27FC236}">
                <a16:creationId xmlns:a16="http://schemas.microsoft.com/office/drawing/2014/main" id="{7A2E2D6D-FC20-AA17-CFE4-D993B0CD6BE3}"/>
              </a:ext>
            </a:extLst>
          </p:cNvPr>
          <p:cNvPicPr>
            <a:picLocks noChangeAspect="1"/>
          </p:cNvPicPr>
          <p:nvPr/>
        </p:nvPicPr>
        <p:blipFill>
          <a:blip r:embed="rId3"/>
          <a:stretch>
            <a:fillRect/>
          </a:stretch>
        </p:blipFill>
        <p:spPr>
          <a:xfrm>
            <a:off x="3518610" y="0"/>
            <a:ext cx="3547172" cy="3035770"/>
          </a:xfrm>
          <a:prstGeom prst="rect">
            <a:avLst/>
          </a:prstGeom>
        </p:spPr>
      </p:pic>
      <p:sp>
        <p:nvSpPr>
          <p:cNvPr id="9" name="TextBox 8">
            <a:extLst>
              <a:ext uri="{FF2B5EF4-FFF2-40B4-BE49-F238E27FC236}">
                <a16:creationId xmlns:a16="http://schemas.microsoft.com/office/drawing/2014/main" id="{947C6986-636E-2F2F-1E51-0281D84B4D8A}"/>
              </a:ext>
            </a:extLst>
          </p:cNvPr>
          <p:cNvSpPr txBox="1"/>
          <p:nvPr/>
        </p:nvSpPr>
        <p:spPr>
          <a:xfrm>
            <a:off x="4738694" y="485693"/>
            <a:ext cx="981872" cy="369332"/>
          </a:xfrm>
          <a:prstGeom prst="rect">
            <a:avLst/>
          </a:prstGeom>
          <a:noFill/>
        </p:spPr>
        <p:txBody>
          <a:bodyPr wrap="none" rtlCol="0">
            <a:spAutoFit/>
          </a:bodyPr>
          <a:lstStyle/>
          <a:p>
            <a:r>
              <a:rPr lang="en-US" dirty="0" err="1">
                <a:solidFill>
                  <a:srgbClr val="FF0000"/>
                </a:solidFill>
              </a:rPr>
              <a:t>Vgs</a:t>
            </a:r>
            <a:r>
              <a:rPr lang="en-US" dirty="0">
                <a:solidFill>
                  <a:srgbClr val="FF0000"/>
                </a:solidFill>
              </a:rPr>
              <a:t> vs Id</a:t>
            </a:r>
          </a:p>
        </p:txBody>
      </p:sp>
      <p:pic>
        <p:nvPicPr>
          <p:cNvPr id="11" name="Picture 10">
            <a:extLst>
              <a:ext uri="{FF2B5EF4-FFF2-40B4-BE49-F238E27FC236}">
                <a16:creationId xmlns:a16="http://schemas.microsoft.com/office/drawing/2014/main" id="{DEB8EE56-0485-4124-CB41-AE932768BC19}"/>
              </a:ext>
            </a:extLst>
          </p:cNvPr>
          <p:cNvPicPr>
            <a:picLocks noChangeAspect="1"/>
          </p:cNvPicPr>
          <p:nvPr/>
        </p:nvPicPr>
        <p:blipFill>
          <a:blip r:embed="rId4"/>
          <a:stretch>
            <a:fillRect/>
          </a:stretch>
        </p:blipFill>
        <p:spPr>
          <a:xfrm>
            <a:off x="7065782" y="28430"/>
            <a:ext cx="3518609" cy="3008276"/>
          </a:xfrm>
          <a:prstGeom prst="rect">
            <a:avLst/>
          </a:prstGeom>
        </p:spPr>
      </p:pic>
      <p:pic>
        <p:nvPicPr>
          <p:cNvPr id="13" name="Picture 12">
            <a:extLst>
              <a:ext uri="{FF2B5EF4-FFF2-40B4-BE49-F238E27FC236}">
                <a16:creationId xmlns:a16="http://schemas.microsoft.com/office/drawing/2014/main" id="{2EBBC185-25A4-0A8E-C54B-A39200ECFC2D}"/>
              </a:ext>
            </a:extLst>
          </p:cNvPr>
          <p:cNvPicPr>
            <a:picLocks noChangeAspect="1"/>
          </p:cNvPicPr>
          <p:nvPr/>
        </p:nvPicPr>
        <p:blipFill>
          <a:blip r:embed="rId5"/>
          <a:stretch>
            <a:fillRect/>
          </a:stretch>
        </p:blipFill>
        <p:spPr>
          <a:xfrm>
            <a:off x="7080880" y="3065136"/>
            <a:ext cx="3454518" cy="2953481"/>
          </a:xfrm>
          <a:prstGeom prst="rect">
            <a:avLst/>
          </a:prstGeom>
        </p:spPr>
      </p:pic>
      <p:sp>
        <p:nvSpPr>
          <p:cNvPr id="14" name="TextBox 13">
            <a:extLst>
              <a:ext uri="{FF2B5EF4-FFF2-40B4-BE49-F238E27FC236}">
                <a16:creationId xmlns:a16="http://schemas.microsoft.com/office/drawing/2014/main" id="{7C3695A4-C9B6-B6ED-870D-F1AB31C06CF5}"/>
              </a:ext>
            </a:extLst>
          </p:cNvPr>
          <p:cNvSpPr txBox="1"/>
          <p:nvPr/>
        </p:nvSpPr>
        <p:spPr>
          <a:xfrm>
            <a:off x="7969144" y="3651689"/>
            <a:ext cx="956287" cy="369332"/>
          </a:xfrm>
          <a:prstGeom prst="rect">
            <a:avLst/>
          </a:prstGeom>
          <a:noFill/>
        </p:spPr>
        <p:txBody>
          <a:bodyPr wrap="none" rtlCol="0">
            <a:spAutoFit/>
          </a:bodyPr>
          <a:lstStyle/>
          <a:p>
            <a:r>
              <a:rPr lang="en-US" dirty="0">
                <a:solidFill>
                  <a:srgbClr val="FF0000"/>
                </a:solidFill>
              </a:rPr>
              <a:t>Id vs gm</a:t>
            </a:r>
          </a:p>
        </p:txBody>
      </p:sp>
      <p:pic>
        <p:nvPicPr>
          <p:cNvPr id="16" name="Picture 15">
            <a:extLst>
              <a:ext uri="{FF2B5EF4-FFF2-40B4-BE49-F238E27FC236}">
                <a16:creationId xmlns:a16="http://schemas.microsoft.com/office/drawing/2014/main" id="{2F7D4B51-B47E-1E87-2007-DCF8197A8257}"/>
              </a:ext>
            </a:extLst>
          </p:cNvPr>
          <p:cNvPicPr>
            <a:picLocks noChangeAspect="1"/>
          </p:cNvPicPr>
          <p:nvPr/>
        </p:nvPicPr>
        <p:blipFill>
          <a:blip r:embed="rId6"/>
          <a:stretch>
            <a:fillRect/>
          </a:stretch>
        </p:blipFill>
        <p:spPr>
          <a:xfrm>
            <a:off x="465811" y="4166778"/>
            <a:ext cx="2381582" cy="2534004"/>
          </a:xfrm>
          <a:prstGeom prst="rect">
            <a:avLst/>
          </a:prstGeom>
        </p:spPr>
      </p:pic>
      <p:pic>
        <p:nvPicPr>
          <p:cNvPr id="18" name="Picture 17">
            <a:extLst>
              <a:ext uri="{FF2B5EF4-FFF2-40B4-BE49-F238E27FC236}">
                <a16:creationId xmlns:a16="http://schemas.microsoft.com/office/drawing/2014/main" id="{0E26B0E0-1044-3289-9BA5-2F986D473C45}"/>
              </a:ext>
            </a:extLst>
          </p:cNvPr>
          <p:cNvPicPr>
            <a:picLocks noChangeAspect="1"/>
          </p:cNvPicPr>
          <p:nvPr/>
        </p:nvPicPr>
        <p:blipFill>
          <a:blip r:embed="rId7"/>
          <a:stretch>
            <a:fillRect/>
          </a:stretch>
        </p:blipFill>
        <p:spPr>
          <a:xfrm>
            <a:off x="2946392" y="4186625"/>
            <a:ext cx="3021304" cy="2514157"/>
          </a:xfrm>
          <a:prstGeom prst="rect">
            <a:avLst/>
          </a:prstGeom>
        </p:spPr>
      </p:pic>
      <p:sp>
        <p:nvSpPr>
          <p:cNvPr id="19" name="Oval 18">
            <a:extLst>
              <a:ext uri="{FF2B5EF4-FFF2-40B4-BE49-F238E27FC236}">
                <a16:creationId xmlns:a16="http://schemas.microsoft.com/office/drawing/2014/main" id="{73B289ED-757B-5246-8DFD-ADDB3C2385C0}"/>
              </a:ext>
            </a:extLst>
          </p:cNvPr>
          <p:cNvSpPr/>
          <p:nvPr/>
        </p:nvSpPr>
        <p:spPr>
          <a:xfrm>
            <a:off x="366811" y="5046338"/>
            <a:ext cx="280353" cy="671881"/>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9FC5D4E-D31D-B750-013E-5A3B9ED73252}"/>
              </a:ext>
            </a:extLst>
          </p:cNvPr>
          <p:cNvSpPr/>
          <p:nvPr/>
        </p:nvSpPr>
        <p:spPr>
          <a:xfrm>
            <a:off x="2863492" y="5057070"/>
            <a:ext cx="280353" cy="671881"/>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7E75584-D9D3-A677-E4DC-8CCD29694DCB}"/>
              </a:ext>
            </a:extLst>
          </p:cNvPr>
          <p:cNvSpPr/>
          <p:nvPr/>
        </p:nvSpPr>
        <p:spPr>
          <a:xfrm rot="5400000">
            <a:off x="5619244" y="5881318"/>
            <a:ext cx="280353" cy="671881"/>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40FA653-FE27-08B6-C5D3-DFDCF27524D9}"/>
              </a:ext>
            </a:extLst>
          </p:cNvPr>
          <p:cNvSpPr txBox="1"/>
          <p:nvPr/>
        </p:nvSpPr>
        <p:spPr>
          <a:xfrm>
            <a:off x="6851561" y="6235838"/>
            <a:ext cx="4446282" cy="369332"/>
          </a:xfrm>
          <a:prstGeom prst="rect">
            <a:avLst/>
          </a:prstGeom>
          <a:noFill/>
        </p:spPr>
        <p:txBody>
          <a:bodyPr wrap="none" rtlCol="0">
            <a:spAutoFit/>
          </a:bodyPr>
          <a:lstStyle/>
          <a:p>
            <a:r>
              <a:rPr lang="en-US" dirty="0">
                <a:solidFill>
                  <a:srgbClr val="FFC000"/>
                </a:solidFill>
              </a:rPr>
              <a:t>Don’t have the drive to measure this MOSFET</a:t>
            </a:r>
          </a:p>
        </p:txBody>
      </p:sp>
    </p:spTree>
    <p:extLst>
      <p:ext uri="{BB962C8B-B14F-4D97-AF65-F5344CB8AC3E}">
        <p14:creationId xmlns:p14="http://schemas.microsoft.com/office/powerpoint/2010/main" val="28513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AF9F-2568-9B2B-29DE-E9363AAB2965}"/>
              </a:ext>
            </a:extLst>
          </p:cNvPr>
          <p:cNvSpPr>
            <a:spLocks noGrp="1"/>
          </p:cNvSpPr>
          <p:nvPr>
            <p:ph type="title"/>
          </p:nvPr>
        </p:nvSpPr>
        <p:spPr>
          <a:xfrm>
            <a:off x="647163" y="0"/>
            <a:ext cx="10131425" cy="798490"/>
          </a:xfrm>
        </p:spPr>
        <p:txBody>
          <a:bodyPr/>
          <a:lstStyle/>
          <a:p>
            <a:r>
              <a:rPr lang="en-US" dirty="0"/>
              <a:t>SCHEMATIC</a:t>
            </a:r>
          </a:p>
        </p:txBody>
      </p:sp>
      <p:pic>
        <p:nvPicPr>
          <p:cNvPr id="5" name="Picture 4">
            <a:extLst>
              <a:ext uri="{FF2B5EF4-FFF2-40B4-BE49-F238E27FC236}">
                <a16:creationId xmlns:a16="http://schemas.microsoft.com/office/drawing/2014/main" id="{75012EF7-6CD0-7B90-0747-C662C77FEAE5}"/>
              </a:ext>
            </a:extLst>
          </p:cNvPr>
          <p:cNvPicPr>
            <a:picLocks noChangeAspect="1"/>
          </p:cNvPicPr>
          <p:nvPr/>
        </p:nvPicPr>
        <p:blipFill>
          <a:blip r:embed="rId2"/>
          <a:stretch>
            <a:fillRect/>
          </a:stretch>
        </p:blipFill>
        <p:spPr>
          <a:xfrm>
            <a:off x="217522" y="669702"/>
            <a:ext cx="11534240" cy="5982234"/>
          </a:xfrm>
          <a:prstGeom prst="rect">
            <a:avLst/>
          </a:prstGeom>
        </p:spPr>
      </p:pic>
      <p:cxnSp>
        <p:nvCxnSpPr>
          <p:cNvPr id="4" name="Straight Connector 3">
            <a:extLst>
              <a:ext uri="{FF2B5EF4-FFF2-40B4-BE49-F238E27FC236}">
                <a16:creationId xmlns:a16="http://schemas.microsoft.com/office/drawing/2014/main" id="{7ADBC4ED-15AA-D19D-A7C0-B515D3D95590}"/>
              </a:ext>
            </a:extLst>
          </p:cNvPr>
          <p:cNvCxnSpPr/>
          <p:nvPr/>
        </p:nvCxnSpPr>
        <p:spPr>
          <a:xfrm>
            <a:off x="2937164" y="5195455"/>
            <a:ext cx="540327" cy="429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33C4AD-C79C-C8AF-B0D6-672E51B6E24A}"/>
              </a:ext>
            </a:extLst>
          </p:cNvPr>
          <p:cNvCxnSpPr>
            <a:cxnSpLocks/>
          </p:cNvCxnSpPr>
          <p:nvPr/>
        </p:nvCxnSpPr>
        <p:spPr>
          <a:xfrm flipV="1">
            <a:off x="2937164" y="5260825"/>
            <a:ext cx="540328" cy="29875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C2A988-8288-A9DB-DAF7-36296900D042}"/>
              </a:ext>
            </a:extLst>
          </p:cNvPr>
          <p:cNvSpPr txBox="1"/>
          <p:nvPr/>
        </p:nvSpPr>
        <p:spPr>
          <a:xfrm>
            <a:off x="2977937" y="4920363"/>
            <a:ext cx="458780" cy="307777"/>
          </a:xfrm>
          <a:prstGeom prst="rect">
            <a:avLst/>
          </a:prstGeom>
          <a:noFill/>
        </p:spPr>
        <p:txBody>
          <a:bodyPr wrap="none" rtlCol="0">
            <a:spAutoFit/>
          </a:bodyPr>
          <a:lstStyle/>
          <a:p>
            <a:r>
              <a:rPr lang="en-US" sz="1400" dirty="0">
                <a:solidFill>
                  <a:srgbClr val="0070C0"/>
                </a:solidFill>
              </a:rPr>
              <a:t>462</a:t>
            </a:r>
          </a:p>
        </p:txBody>
      </p:sp>
    </p:spTree>
    <p:extLst>
      <p:ext uri="{BB962C8B-B14F-4D97-AF65-F5344CB8AC3E}">
        <p14:creationId xmlns:p14="http://schemas.microsoft.com/office/powerpoint/2010/main" val="2796436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6654-65DF-F402-101D-28F2E75EF139}"/>
              </a:ext>
            </a:extLst>
          </p:cNvPr>
          <p:cNvSpPr>
            <a:spLocks noGrp="1"/>
          </p:cNvSpPr>
          <p:nvPr>
            <p:ph type="title"/>
          </p:nvPr>
        </p:nvSpPr>
        <p:spPr>
          <a:xfrm>
            <a:off x="363829" y="112306"/>
            <a:ext cx="10131425" cy="1019908"/>
          </a:xfrm>
        </p:spPr>
        <p:txBody>
          <a:bodyPr>
            <a:normAutofit/>
          </a:bodyPr>
          <a:lstStyle/>
          <a:p>
            <a:r>
              <a:rPr lang="en-US" sz="4800" dirty="0"/>
              <a:t>Issues</a:t>
            </a:r>
          </a:p>
        </p:txBody>
      </p:sp>
      <p:sp>
        <p:nvSpPr>
          <p:cNvPr id="3" name="Content Placeholder 2">
            <a:extLst>
              <a:ext uri="{FF2B5EF4-FFF2-40B4-BE49-F238E27FC236}">
                <a16:creationId xmlns:a16="http://schemas.microsoft.com/office/drawing/2014/main" id="{00AE6351-9351-0C0E-FE81-A7218684FC8B}"/>
              </a:ext>
            </a:extLst>
          </p:cNvPr>
          <p:cNvSpPr>
            <a:spLocks noGrp="1"/>
          </p:cNvSpPr>
          <p:nvPr>
            <p:ph idx="1"/>
          </p:nvPr>
        </p:nvSpPr>
        <p:spPr>
          <a:xfrm>
            <a:off x="327029" y="1014296"/>
            <a:ext cx="7189113" cy="4324167"/>
          </a:xfrm>
        </p:spPr>
        <p:txBody>
          <a:bodyPr>
            <a:normAutofit/>
          </a:bodyPr>
          <a:lstStyle/>
          <a:p>
            <a:r>
              <a:rPr lang="en-US" sz="2800" dirty="0"/>
              <a:t>Need higher current and voltage for </a:t>
            </a:r>
            <a:r>
              <a:rPr lang="en-US" sz="2800" dirty="0" err="1"/>
              <a:t>Vcc</a:t>
            </a:r>
            <a:r>
              <a:rPr lang="en-US" sz="2800" dirty="0"/>
              <a:t> and </a:t>
            </a:r>
            <a:r>
              <a:rPr lang="en-US" sz="2800" dirty="0" err="1"/>
              <a:t>Vb</a:t>
            </a:r>
            <a:endParaRPr lang="en-US" sz="2800" dirty="0"/>
          </a:p>
          <a:p>
            <a:pPr lvl="1">
              <a:buFont typeface="Wingdings" panose="05000000000000000000" pitchFamily="2" charset="2"/>
              <a:buChar char="v"/>
            </a:pPr>
            <a:r>
              <a:rPr lang="en-US" sz="2400" dirty="0"/>
              <a:t>Voltage drop from </a:t>
            </a:r>
            <a:r>
              <a:rPr lang="en-US" sz="2400" dirty="0" err="1"/>
              <a:t>Opamp</a:t>
            </a:r>
            <a:r>
              <a:rPr lang="en-US" sz="2400" dirty="0"/>
              <a:t> and TIP120 (~8V)</a:t>
            </a:r>
          </a:p>
          <a:p>
            <a:pPr lvl="1">
              <a:buFont typeface="Wingdings" panose="05000000000000000000" pitchFamily="2" charset="2"/>
              <a:buChar char="v"/>
            </a:pPr>
            <a:r>
              <a:rPr lang="en-US" sz="2400" dirty="0"/>
              <a:t>Using PWM (~4.3V) for </a:t>
            </a:r>
            <a:r>
              <a:rPr lang="en-US" sz="2400" dirty="0" err="1"/>
              <a:t>Vb</a:t>
            </a:r>
            <a:endParaRPr lang="en-US" sz="2400" dirty="0"/>
          </a:p>
          <a:p>
            <a:r>
              <a:rPr lang="en-US" sz="2800" dirty="0"/>
              <a:t>Need better way to sweep </a:t>
            </a:r>
            <a:r>
              <a:rPr lang="en-US" sz="2800" dirty="0" err="1"/>
              <a:t>Vcc</a:t>
            </a:r>
            <a:r>
              <a:rPr lang="en-US" sz="2800" dirty="0"/>
              <a:t>/</a:t>
            </a:r>
            <a:r>
              <a:rPr lang="en-US" sz="2800" dirty="0" err="1"/>
              <a:t>Vc</a:t>
            </a:r>
            <a:endParaRPr lang="en-US" sz="2800" dirty="0"/>
          </a:p>
          <a:p>
            <a:r>
              <a:rPr lang="en-US" sz="2800" dirty="0"/>
              <a:t>Need better socket for transistors</a:t>
            </a:r>
          </a:p>
        </p:txBody>
      </p:sp>
      <p:grpSp>
        <p:nvGrpSpPr>
          <p:cNvPr id="8" name="Group 7">
            <a:extLst>
              <a:ext uri="{FF2B5EF4-FFF2-40B4-BE49-F238E27FC236}">
                <a16:creationId xmlns:a16="http://schemas.microsoft.com/office/drawing/2014/main" id="{70E0DABB-BE0A-AA8A-744C-A98B72EA2CE0}"/>
              </a:ext>
            </a:extLst>
          </p:cNvPr>
          <p:cNvGrpSpPr/>
          <p:nvPr/>
        </p:nvGrpSpPr>
        <p:grpSpPr>
          <a:xfrm>
            <a:off x="7241022" y="1014296"/>
            <a:ext cx="4348829" cy="4472326"/>
            <a:chOff x="6270709" y="1922206"/>
            <a:chExt cx="4348829" cy="4472326"/>
          </a:xfrm>
        </p:grpSpPr>
        <p:pic>
          <p:nvPicPr>
            <p:cNvPr id="4" name="Picture 3">
              <a:extLst>
                <a:ext uri="{FF2B5EF4-FFF2-40B4-BE49-F238E27FC236}">
                  <a16:creationId xmlns:a16="http://schemas.microsoft.com/office/drawing/2014/main" id="{5EA3C574-FC99-2A50-B43D-A368A5555F53}"/>
                </a:ext>
              </a:extLst>
            </p:cNvPr>
            <p:cNvPicPr>
              <a:picLocks noChangeAspect="1"/>
            </p:cNvPicPr>
            <p:nvPr/>
          </p:nvPicPr>
          <p:blipFill>
            <a:blip r:embed="rId2"/>
            <a:stretch>
              <a:fillRect/>
            </a:stretch>
          </p:blipFill>
          <p:spPr>
            <a:xfrm>
              <a:off x="6270709" y="1922206"/>
              <a:ext cx="4348829" cy="4472326"/>
            </a:xfrm>
            <a:prstGeom prst="rect">
              <a:avLst/>
            </a:prstGeom>
          </p:spPr>
        </p:pic>
        <p:sp>
          <p:nvSpPr>
            <p:cNvPr id="5" name="Oval 4">
              <a:extLst>
                <a:ext uri="{FF2B5EF4-FFF2-40B4-BE49-F238E27FC236}">
                  <a16:creationId xmlns:a16="http://schemas.microsoft.com/office/drawing/2014/main" id="{923B611D-704A-F992-3F3C-E4AE07E92FC7}"/>
                </a:ext>
              </a:extLst>
            </p:cNvPr>
            <p:cNvSpPr/>
            <p:nvPr/>
          </p:nvSpPr>
          <p:spPr>
            <a:xfrm>
              <a:off x="6662135" y="3882981"/>
              <a:ext cx="810166" cy="1357944"/>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77F4A31-367A-EE3D-633F-391426F621FD}"/>
                </a:ext>
              </a:extLst>
            </p:cNvPr>
            <p:cNvSpPr/>
            <p:nvPr/>
          </p:nvSpPr>
          <p:spPr>
            <a:xfrm>
              <a:off x="7643277" y="3789658"/>
              <a:ext cx="1402642" cy="1155845"/>
            </a:xfrm>
            <a:prstGeom prst="ellipse">
              <a:avLst/>
            </a:prstGeom>
            <a:solidFill>
              <a:srgbClr val="0070C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466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D855-193F-3193-E68E-7A910CB53CA2}"/>
              </a:ext>
            </a:extLst>
          </p:cNvPr>
          <p:cNvSpPr>
            <a:spLocks noGrp="1"/>
          </p:cNvSpPr>
          <p:nvPr>
            <p:ph type="title"/>
          </p:nvPr>
        </p:nvSpPr>
        <p:spPr>
          <a:xfrm>
            <a:off x="561091" y="0"/>
            <a:ext cx="10131425" cy="1026631"/>
          </a:xfrm>
        </p:spPr>
        <p:txBody>
          <a:bodyPr/>
          <a:lstStyle/>
          <a:p>
            <a:r>
              <a:rPr lang="en-US" dirty="0"/>
              <a:t>Version 2</a:t>
            </a:r>
          </a:p>
        </p:txBody>
      </p:sp>
      <p:pic>
        <p:nvPicPr>
          <p:cNvPr id="5" name="Picture 4">
            <a:extLst>
              <a:ext uri="{FF2B5EF4-FFF2-40B4-BE49-F238E27FC236}">
                <a16:creationId xmlns:a16="http://schemas.microsoft.com/office/drawing/2014/main" id="{8BFCEC80-149C-F512-A9FB-D37D7FC13BD0}"/>
              </a:ext>
            </a:extLst>
          </p:cNvPr>
          <p:cNvPicPr>
            <a:picLocks noChangeAspect="1"/>
          </p:cNvPicPr>
          <p:nvPr/>
        </p:nvPicPr>
        <p:blipFill>
          <a:blip r:embed="rId2"/>
          <a:stretch>
            <a:fillRect/>
          </a:stretch>
        </p:blipFill>
        <p:spPr>
          <a:xfrm>
            <a:off x="5070461" y="68923"/>
            <a:ext cx="6897063" cy="2638793"/>
          </a:xfrm>
          <a:prstGeom prst="rect">
            <a:avLst/>
          </a:prstGeom>
        </p:spPr>
      </p:pic>
      <p:pic>
        <p:nvPicPr>
          <p:cNvPr id="7" name="Picture 6">
            <a:extLst>
              <a:ext uri="{FF2B5EF4-FFF2-40B4-BE49-F238E27FC236}">
                <a16:creationId xmlns:a16="http://schemas.microsoft.com/office/drawing/2014/main" id="{3E0E43F3-CA7F-1D84-8EB6-F11E69C573E3}"/>
              </a:ext>
            </a:extLst>
          </p:cNvPr>
          <p:cNvPicPr>
            <a:picLocks noChangeAspect="1"/>
          </p:cNvPicPr>
          <p:nvPr/>
        </p:nvPicPr>
        <p:blipFill>
          <a:blip r:embed="rId3"/>
          <a:stretch>
            <a:fillRect/>
          </a:stretch>
        </p:blipFill>
        <p:spPr>
          <a:xfrm>
            <a:off x="378543" y="3827196"/>
            <a:ext cx="1752105" cy="1851164"/>
          </a:xfrm>
          <a:prstGeom prst="rect">
            <a:avLst/>
          </a:prstGeom>
        </p:spPr>
      </p:pic>
      <p:sp>
        <p:nvSpPr>
          <p:cNvPr id="8" name="Content Placeholder 2">
            <a:extLst>
              <a:ext uri="{FF2B5EF4-FFF2-40B4-BE49-F238E27FC236}">
                <a16:creationId xmlns:a16="http://schemas.microsoft.com/office/drawing/2014/main" id="{9073D7F3-4604-D0E9-80B1-D74DDE5967E8}"/>
              </a:ext>
            </a:extLst>
          </p:cNvPr>
          <p:cNvSpPr>
            <a:spLocks noGrp="1"/>
          </p:cNvSpPr>
          <p:nvPr>
            <p:ph idx="1"/>
          </p:nvPr>
        </p:nvSpPr>
        <p:spPr>
          <a:xfrm>
            <a:off x="378543" y="790140"/>
            <a:ext cx="7189113" cy="1484205"/>
          </a:xfrm>
        </p:spPr>
        <p:txBody>
          <a:bodyPr>
            <a:normAutofit lnSpcReduction="10000"/>
          </a:bodyPr>
          <a:lstStyle/>
          <a:p>
            <a:r>
              <a:rPr lang="en-US" sz="2800" dirty="0"/>
              <a:t>ZIF Socket</a:t>
            </a:r>
          </a:p>
          <a:p>
            <a:r>
              <a:rPr lang="en-US" sz="2800" dirty="0"/>
              <a:t>DC Voltage Amplifier</a:t>
            </a:r>
            <a:br>
              <a:rPr lang="en-US" sz="2800" dirty="0"/>
            </a:br>
            <a:endParaRPr lang="en-US" sz="2800" dirty="0"/>
          </a:p>
        </p:txBody>
      </p:sp>
      <p:pic>
        <p:nvPicPr>
          <p:cNvPr id="10" name="Picture 9">
            <a:extLst>
              <a:ext uri="{FF2B5EF4-FFF2-40B4-BE49-F238E27FC236}">
                <a16:creationId xmlns:a16="http://schemas.microsoft.com/office/drawing/2014/main" id="{02FFFC3B-0F93-032D-D1B4-887F8D7F9F57}"/>
              </a:ext>
            </a:extLst>
          </p:cNvPr>
          <p:cNvPicPr>
            <a:picLocks noChangeAspect="1"/>
          </p:cNvPicPr>
          <p:nvPr/>
        </p:nvPicPr>
        <p:blipFill>
          <a:blip r:embed="rId4"/>
          <a:stretch>
            <a:fillRect/>
          </a:stretch>
        </p:blipFill>
        <p:spPr>
          <a:xfrm>
            <a:off x="2371027" y="2668948"/>
            <a:ext cx="6511551" cy="4181515"/>
          </a:xfrm>
          <a:prstGeom prst="rect">
            <a:avLst/>
          </a:prstGeom>
        </p:spPr>
      </p:pic>
    </p:spTree>
    <p:extLst>
      <p:ext uri="{BB962C8B-B14F-4D97-AF65-F5344CB8AC3E}">
        <p14:creationId xmlns:p14="http://schemas.microsoft.com/office/powerpoint/2010/main" val="2786540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p:spPr>
        <p:txBody>
          <a:bodyPr>
            <a:normAutofit/>
          </a:bodyPr>
          <a:lstStyle/>
          <a:p>
            <a:r>
              <a:rPr lang="en-US" sz="4400" dirty="0"/>
              <a:t>version 2: Speeds and feeds</a:t>
            </a:r>
          </a:p>
        </p:txBody>
      </p:sp>
      <p:sp>
        <p:nvSpPr>
          <p:cNvPr id="3" name="Content Placeholder 2">
            <a:extLst>
              <a:ext uri="{FF2B5EF4-FFF2-40B4-BE49-F238E27FC236}">
                <a16:creationId xmlns:a16="http://schemas.microsoft.com/office/drawing/2014/main" id="{5462BA8E-438C-5B83-5C86-3EB18470F668}"/>
              </a:ext>
            </a:extLst>
          </p:cNvPr>
          <p:cNvSpPr>
            <a:spLocks noGrp="1"/>
          </p:cNvSpPr>
          <p:nvPr>
            <p:ph idx="1"/>
          </p:nvPr>
        </p:nvSpPr>
        <p:spPr>
          <a:xfrm>
            <a:off x="0" y="1190153"/>
            <a:ext cx="9821991" cy="2238847"/>
          </a:xfrm>
        </p:spPr>
        <p:txBody>
          <a:bodyPr anchor="t" anchorCtr="0">
            <a:normAutofit/>
          </a:bodyPr>
          <a:lstStyle/>
          <a:p>
            <a:pPr lvl="1">
              <a:buFont typeface="Wingdings" panose="05000000000000000000" pitchFamily="2" charset="2"/>
              <a:buChar char="ü"/>
            </a:pPr>
            <a:r>
              <a:rPr lang="en-US" sz="2400" b="1" dirty="0">
                <a:solidFill>
                  <a:srgbClr val="FFC000"/>
                </a:solidFill>
                <a:effectLst>
                  <a:outerShdw blurRad="38100" dist="38100" dir="2700000" algn="tl">
                    <a:srgbClr val="000000">
                      <a:alpha val="43137"/>
                    </a:srgbClr>
                  </a:outerShdw>
                </a:effectLst>
              </a:rPr>
              <a:t>NPN</a:t>
            </a:r>
            <a:r>
              <a:rPr lang="en-US" sz="2400" dirty="0"/>
              <a:t> BJTs with EBC, BEC, BCE</a:t>
            </a:r>
          </a:p>
          <a:p>
            <a:pPr lvl="1">
              <a:buFont typeface="Wingdings" panose="05000000000000000000" pitchFamily="2" charset="2"/>
              <a:buChar char="ü"/>
            </a:pPr>
            <a:r>
              <a:rPr lang="en-US" sz="2400" b="1" dirty="0">
                <a:solidFill>
                  <a:srgbClr val="FFC000"/>
                </a:solidFill>
                <a:effectLst>
                  <a:outerShdw blurRad="38100" dist="38100" dir="2700000" algn="tl">
                    <a:srgbClr val="000000">
                      <a:alpha val="43137"/>
                    </a:srgbClr>
                  </a:outerShdw>
                </a:effectLst>
              </a:rPr>
              <a:t>NMOS</a:t>
            </a:r>
            <a:r>
              <a:rPr lang="en-US" sz="2400" dirty="0"/>
              <a:t> (N Channel Enhancement Mode MOSFET) with GDS, GSD, DGS</a:t>
            </a:r>
          </a:p>
          <a:p>
            <a:pPr lvl="1">
              <a:buFont typeface="Wingdings" panose="05000000000000000000" pitchFamily="2" charset="2"/>
              <a:buChar char="ü"/>
            </a:pPr>
            <a:r>
              <a:rPr lang="en-US" sz="2400" dirty="0" err="1"/>
              <a:t>Vcc</a:t>
            </a:r>
            <a:r>
              <a:rPr lang="en-US" sz="2400" dirty="0"/>
              <a:t> 14V, Max Collector/Drain Voltage: 11.1@1.7A</a:t>
            </a:r>
          </a:p>
          <a:p>
            <a:pPr lvl="1">
              <a:buFont typeface="Wingdings" panose="05000000000000000000" pitchFamily="2" charset="2"/>
              <a:buChar char="ü"/>
            </a:pPr>
            <a:r>
              <a:rPr lang="en-US" sz="2400" dirty="0" err="1"/>
              <a:t>Vcc</a:t>
            </a:r>
            <a:r>
              <a:rPr lang="en-US" sz="2400" dirty="0"/>
              <a:t> 14V, Max Base/Gate voltage: 11.1V@22mA</a:t>
            </a:r>
          </a:p>
          <a:p>
            <a:pPr lvl="1"/>
            <a:endParaRPr lang="en-US" sz="2400" dirty="0"/>
          </a:p>
          <a:p>
            <a:pPr lvl="1"/>
            <a:endParaRPr lang="en-US" sz="2400" dirty="0"/>
          </a:p>
        </p:txBody>
      </p:sp>
      <p:pic>
        <p:nvPicPr>
          <p:cNvPr id="5" name="Picture 4">
            <a:extLst>
              <a:ext uri="{FF2B5EF4-FFF2-40B4-BE49-F238E27FC236}">
                <a16:creationId xmlns:a16="http://schemas.microsoft.com/office/drawing/2014/main" id="{8E048021-4A24-399F-9D16-22C3113DBB99}"/>
              </a:ext>
            </a:extLst>
          </p:cNvPr>
          <p:cNvPicPr>
            <a:picLocks noChangeAspect="1"/>
          </p:cNvPicPr>
          <p:nvPr/>
        </p:nvPicPr>
        <p:blipFill>
          <a:blip r:embed="rId2"/>
          <a:stretch>
            <a:fillRect/>
          </a:stretch>
        </p:blipFill>
        <p:spPr>
          <a:xfrm>
            <a:off x="741737" y="3429000"/>
            <a:ext cx="4980279" cy="3198180"/>
          </a:xfrm>
          <a:prstGeom prst="rect">
            <a:avLst/>
          </a:prstGeom>
        </p:spPr>
      </p:pic>
      <p:sp>
        <p:nvSpPr>
          <p:cNvPr id="6" name="Content Placeholder 2">
            <a:extLst>
              <a:ext uri="{FF2B5EF4-FFF2-40B4-BE49-F238E27FC236}">
                <a16:creationId xmlns:a16="http://schemas.microsoft.com/office/drawing/2014/main" id="{77CD4676-19AC-36EA-707A-A77A721BBA23}"/>
              </a:ext>
            </a:extLst>
          </p:cNvPr>
          <p:cNvSpPr txBox="1">
            <a:spLocks/>
          </p:cNvSpPr>
          <p:nvPr/>
        </p:nvSpPr>
        <p:spPr>
          <a:xfrm>
            <a:off x="5841474" y="3429000"/>
            <a:ext cx="4722254" cy="1508161"/>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1600" dirty="0"/>
              <a:t>Version 1:</a:t>
            </a:r>
          </a:p>
          <a:p>
            <a:pPr>
              <a:buFont typeface="Wingdings" panose="05000000000000000000" pitchFamily="2" charset="2"/>
              <a:buChar char="ü"/>
            </a:pPr>
            <a:r>
              <a:rPr lang="en-US" sz="1600" dirty="0" err="1"/>
              <a:t>Vcc</a:t>
            </a:r>
            <a:r>
              <a:rPr lang="en-US" sz="1600" dirty="0"/>
              <a:t> 14V, Max Collector/Drain Voltage: 10@930mA</a:t>
            </a:r>
          </a:p>
          <a:p>
            <a:pPr>
              <a:buFont typeface="Wingdings" panose="05000000000000000000" pitchFamily="2" charset="2"/>
              <a:buChar char="ü"/>
            </a:pPr>
            <a:r>
              <a:rPr lang="en-US" sz="1600" dirty="0"/>
              <a:t>Max Base/Gate voltage: 4.30@7mA</a:t>
            </a:r>
          </a:p>
        </p:txBody>
      </p:sp>
    </p:spTree>
    <p:extLst>
      <p:ext uri="{BB962C8B-B14F-4D97-AF65-F5344CB8AC3E}">
        <p14:creationId xmlns:p14="http://schemas.microsoft.com/office/powerpoint/2010/main" val="761860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8FF32B-ACAF-0FF9-6FD3-D14896BD5C9E}"/>
              </a:ext>
            </a:extLst>
          </p:cNvPr>
          <p:cNvPicPr>
            <a:picLocks noChangeAspect="1"/>
          </p:cNvPicPr>
          <p:nvPr/>
        </p:nvPicPr>
        <p:blipFill>
          <a:blip r:embed="rId2"/>
          <a:stretch>
            <a:fillRect/>
          </a:stretch>
        </p:blipFill>
        <p:spPr>
          <a:xfrm rot="10800000">
            <a:off x="1468192" y="83480"/>
            <a:ext cx="8283976" cy="6440710"/>
          </a:xfrm>
          <a:prstGeom prst="rect">
            <a:avLst/>
          </a:prstGeom>
        </p:spPr>
      </p:pic>
    </p:spTree>
    <p:extLst>
      <p:ext uri="{BB962C8B-B14F-4D97-AF65-F5344CB8AC3E}">
        <p14:creationId xmlns:p14="http://schemas.microsoft.com/office/powerpoint/2010/main" val="3227416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248971-F87B-A627-616B-ED42175E2FE6}"/>
              </a:ext>
            </a:extLst>
          </p:cNvPr>
          <p:cNvPicPr>
            <a:picLocks noChangeAspect="1"/>
          </p:cNvPicPr>
          <p:nvPr/>
        </p:nvPicPr>
        <p:blipFill>
          <a:blip r:embed="rId2"/>
          <a:stretch>
            <a:fillRect/>
          </a:stretch>
        </p:blipFill>
        <p:spPr>
          <a:xfrm rot="10800000">
            <a:off x="1313644" y="221707"/>
            <a:ext cx="9031647" cy="6414586"/>
          </a:xfrm>
          <a:prstGeom prst="rect">
            <a:avLst/>
          </a:prstGeom>
        </p:spPr>
      </p:pic>
    </p:spTree>
    <p:extLst>
      <p:ext uri="{BB962C8B-B14F-4D97-AF65-F5344CB8AC3E}">
        <p14:creationId xmlns:p14="http://schemas.microsoft.com/office/powerpoint/2010/main" val="814625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3D0B6A-E885-D134-9122-64A411DA5FC5}"/>
              </a:ext>
            </a:extLst>
          </p:cNvPr>
          <p:cNvPicPr>
            <a:picLocks noChangeAspect="1"/>
          </p:cNvPicPr>
          <p:nvPr/>
        </p:nvPicPr>
        <p:blipFill>
          <a:blip r:embed="rId2"/>
          <a:stretch>
            <a:fillRect/>
          </a:stretch>
        </p:blipFill>
        <p:spPr>
          <a:xfrm>
            <a:off x="4007106" y="2027870"/>
            <a:ext cx="3741160" cy="2802259"/>
          </a:xfrm>
          <a:prstGeom prst="rect">
            <a:avLst/>
          </a:prstGeom>
        </p:spPr>
      </p:pic>
    </p:spTree>
    <p:extLst>
      <p:ext uri="{BB962C8B-B14F-4D97-AF65-F5344CB8AC3E}">
        <p14:creationId xmlns:p14="http://schemas.microsoft.com/office/powerpoint/2010/main" val="354717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p:spPr>
        <p:txBody>
          <a:bodyPr>
            <a:normAutofit/>
          </a:bodyPr>
          <a:lstStyle/>
          <a:p>
            <a:r>
              <a:rPr lang="en-US" sz="4400" dirty="0"/>
              <a:t>version 1: Speeds and feeds</a:t>
            </a:r>
          </a:p>
        </p:txBody>
      </p:sp>
      <p:sp>
        <p:nvSpPr>
          <p:cNvPr id="3" name="Content Placeholder 2">
            <a:extLst>
              <a:ext uri="{FF2B5EF4-FFF2-40B4-BE49-F238E27FC236}">
                <a16:creationId xmlns:a16="http://schemas.microsoft.com/office/drawing/2014/main" id="{5462BA8E-438C-5B83-5C86-3EB18470F668}"/>
              </a:ext>
            </a:extLst>
          </p:cNvPr>
          <p:cNvSpPr>
            <a:spLocks noGrp="1"/>
          </p:cNvSpPr>
          <p:nvPr>
            <p:ph idx="1"/>
          </p:nvPr>
        </p:nvSpPr>
        <p:spPr>
          <a:xfrm>
            <a:off x="-1" y="1150541"/>
            <a:ext cx="9821991" cy="2238847"/>
          </a:xfrm>
        </p:spPr>
        <p:txBody>
          <a:bodyPr anchor="t" anchorCtr="0">
            <a:normAutofit/>
          </a:bodyPr>
          <a:lstStyle/>
          <a:p>
            <a:pPr lvl="1">
              <a:buFont typeface="Wingdings" panose="05000000000000000000" pitchFamily="2" charset="2"/>
              <a:buChar char="ü"/>
            </a:pPr>
            <a:r>
              <a:rPr lang="en-US" sz="2400" b="1" dirty="0">
                <a:solidFill>
                  <a:srgbClr val="FFC000"/>
                </a:solidFill>
                <a:effectLst>
                  <a:outerShdw blurRad="38100" dist="38100" dir="2700000" algn="tl">
                    <a:srgbClr val="000000">
                      <a:alpha val="43137"/>
                    </a:srgbClr>
                  </a:outerShdw>
                </a:effectLst>
              </a:rPr>
              <a:t>NPN</a:t>
            </a:r>
            <a:r>
              <a:rPr lang="en-US" sz="2400" dirty="0"/>
              <a:t> BJTs with EBC, BEC, BCE</a:t>
            </a:r>
          </a:p>
          <a:p>
            <a:pPr lvl="1">
              <a:buFont typeface="Wingdings" panose="05000000000000000000" pitchFamily="2" charset="2"/>
              <a:buChar char="ü"/>
            </a:pPr>
            <a:r>
              <a:rPr lang="en-US" sz="2400" b="1" dirty="0">
                <a:solidFill>
                  <a:srgbClr val="FFC000"/>
                </a:solidFill>
                <a:effectLst>
                  <a:outerShdw blurRad="38100" dist="38100" dir="2700000" algn="tl">
                    <a:srgbClr val="000000">
                      <a:alpha val="43137"/>
                    </a:srgbClr>
                  </a:outerShdw>
                </a:effectLst>
              </a:rPr>
              <a:t>NMOS</a:t>
            </a:r>
            <a:r>
              <a:rPr lang="en-US" sz="2400" dirty="0"/>
              <a:t> (N Channel Enhancement Mode MOSFET) with GDS, GSD, DGS</a:t>
            </a:r>
          </a:p>
          <a:p>
            <a:pPr lvl="1">
              <a:buFont typeface="Wingdings" panose="05000000000000000000" pitchFamily="2" charset="2"/>
              <a:buChar char="ü"/>
            </a:pPr>
            <a:r>
              <a:rPr lang="en-US" sz="2400" dirty="0" err="1"/>
              <a:t>Vcc</a:t>
            </a:r>
            <a:r>
              <a:rPr lang="en-US" sz="2400" dirty="0"/>
              <a:t> 14V, Max Collector/Drain Voltage: 10@930mA</a:t>
            </a:r>
          </a:p>
          <a:p>
            <a:pPr lvl="1">
              <a:buFont typeface="Wingdings" panose="05000000000000000000" pitchFamily="2" charset="2"/>
              <a:buChar char="ü"/>
            </a:pPr>
            <a:r>
              <a:rPr lang="en-US" sz="2400" dirty="0"/>
              <a:t>Max Base/Gate voltage: 4.3@7mA</a:t>
            </a:r>
          </a:p>
          <a:p>
            <a:pPr lvl="1"/>
            <a:endParaRPr lang="en-US" sz="2400" dirty="0"/>
          </a:p>
          <a:p>
            <a:pPr lvl="1"/>
            <a:endParaRPr lang="en-US" sz="2400" dirty="0"/>
          </a:p>
        </p:txBody>
      </p:sp>
      <p:pic>
        <p:nvPicPr>
          <p:cNvPr id="4" name="Picture 3">
            <a:extLst>
              <a:ext uri="{FF2B5EF4-FFF2-40B4-BE49-F238E27FC236}">
                <a16:creationId xmlns:a16="http://schemas.microsoft.com/office/drawing/2014/main" id="{3BEEEBDB-0C15-96AC-70F1-52135969536E}"/>
              </a:ext>
            </a:extLst>
          </p:cNvPr>
          <p:cNvPicPr>
            <a:picLocks noChangeAspect="1"/>
          </p:cNvPicPr>
          <p:nvPr/>
        </p:nvPicPr>
        <p:blipFill>
          <a:blip r:embed="rId2"/>
          <a:stretch>
            <a:fillRect/>
          </a:stretch>
        </p:blipFill>
        <p:spPr>
          <a:xfrm>
            <a:off x="1842800" y="3468612"/>
            <a:ext cx="3068195" cy="3155325"/>
          </a:xfrm>
          <a:prstGeom prst="rect">
            <a:avLst/>
          </a:prstGeom>
        </p:spPr>
      </p:pic>
      <p:pic>
        <p:nvPicPr>
          <p:cNvPr id="11" name="Picture 10">
            <a:extLst>
              <a:ext uri="{FF2B5EF4-FFF2-40B4-BE49-F238E27FC236}">
                <a16:creationId xmlns:a16="http://schemas.microsoft.com/office/drawing/2014/main" id="{1A226EB5-6933-7B86-85AE-0D45996FED5E}"/>
              </a:ext>
            </a:extLst>
          </p:cNvPr>
          <p:cNvPicPr>
            <a:picLocks noChangeAspect="1"/>
          </p:cNvPicPr>
          <p:nvPr/>
        </p:nvPicPr>
        <p:blipFill>
          <a:blip r:embed="rId3"/>
          <a:stretch>
            <a:fillRect/>
          </a:stretch>
        </p:blipFill>
        <p:spPr>
          <a:xfrm>
            <a:off x="5722016" y="3468612"/>
            <a:ext cx="3686680" cy="3155325"/>
          </a:xfrm>
          <a:prstGeom prst="rect">
            <a:avLst/>
          </a:prstGeom>
        </p:spPr>
      </p:pic>
      <p:pic>
        <p:nvPicPr>
          <p:cNvPr id="12" name="Picture 11">
            <a:extLst>
              <a:ext uri="{FF2B5EF4-FFF2-40B4-BE49-F238E27FC236}">
                <a16:creationId xmlns:a16="http://schemas.microsoft.com/office/drawing/2014/main" id="{8C5757DD-CAA3-D8F7-3D88-A3B85548DD32}"/>
              </a:ext>
            </a:extLst>
          </p:cNvPr>
          <p:cNvPicPr>
            <a:picLocks noChangeAspect="1"/>
          </p:cNvPicPr>
          <p:nvPr/>
        </p:nvPicPr>
        <p:blipFill>
          <a:blip r:embed="rId4"/>
          <a:stretch>
            <a:fillRect/>
          </a:stretch>
        </p:blipFill>
        <p:spPr>
          <a:xfrm>
            <a:off x="9987068" y="233027"/>
            <a:ext cx="1601321" cy="1525346"/>
          </a:xfrm>
          <a:prstGeom prst="rect">
            <a:avLst/>
          </a:prstGeom>
        </p:spPr>
      </p:pic>
      <p:pic>
        <p:nvPicPr>
          <p:cNvPr id="13" name="Picture 2" descr="P Channel Mosfet | Electronic Symbols">
            <a:extLst>
              <a:ext uri="{FF2B5EF4-FFF2-40B4-BE49-F238E27FC236}">
                <a16:creationId xmlns:a16="http://schemas.microsoft.com/office/drawing/2014/main" id="{42DDE08E-A1B5-CAC5-6E66-78430B397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7067" y="1741310"/>
            <a:ext cx="1601321" cy="158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27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8D08-8257-87D0-38DE-223E72119D17}"/>
              </a:ext>
            </a:extLst>
          </p:cNvPr>
          <p:cNvSpPr>
            <a:spLocks noGrp="1"/>
          </p:cNvSpPr>
          <p:nvPr>
            <p:ph type="title"/>
          </p:nvPr>
        </p:nvSpPr>
        <p:spPr>
          <a:xfrm>
            <a:off x="672922" y="2464158"/>
            <a:ext cx="10660486" cy="1456267"/>
          </a:xfrm>
        </p:spPr>
        <p:txBody>
          <a:bodyPr/>
          <a:lstStyle/>
          <a:p>
            <a:r>
              <a:rPr lang="en-US" dirty="0"/>
              <a:t>PC Interface – python Microcontroller Console</a:t>
            </a:r>
          </a:p>
        </p:txBody>
      </p:sp>
    </p:spTree>
    <p:extLst>
      <p:ext uri="{BB962C8B-B14F-4D97-AF65-F5344CB8AC3E}">
        <p14:creationId xmlns:p14="http://schemas.microsoft.com/office/powerpoint/2010/main" val="323072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0BEF-F2CB-322C-18EC-FD57C361EDE4}"/>
              </a:ext>
            </a:extLst>
          </p:cNvPr>
          <p:cNvSpPr>
            <a:spLocks noGrp="1"/>
          </p:cNvSpPr>
          <p:nvPr>
            <p:ph type="title"/>
          </p:nvPr>
        </p:nvSpPr>
        <p:spPr>
          <a:xfrm>
            <a:off x="656304" y="117987"/>
            <a:ext cx="10131425" cy="798490"/>
          </a:xfrm>
        </p:spPr>
        <p:txBody>
          <a:bodyPr>
            <a:normAutofit/>
          </a:bodyPr>
          <a:lstStyle/>
          <a:p>
            <a:r>
              <a:rPr lang="en-US" sz="4400" dirty="0"/>
              <a:t>Microcontroller console</a:t>
            </a:r>
          </a:p>
        </p:txBody>
      </p:sp>
      <p:sp>
        <p:nvSpPr>
          <p:cNvPr id="3" name="Content Placeholder 2">
            <a:extLst>
              <a:ext uri="{FF2B5EF4-FFF2-40B4-BE49-F238E27FC236}">
                <a16:creationId xmlns:a16="http://schemas.microsoft.com/office/drawing/2014/main" id="{5462BA8E-438C-5B83-5C86-3EB18470F668}"/>
              </a:ext>
            </a:extLst>
          </p:cNvPr>
          <p:cNvSpPr>
            <a:spLocks noGrp="1"/>
          </p:cNvSpPr>
          <p:nvPr>
            <p:ph idx="1"/>
          </p:nvPr>
        </p:nvSpPr>
        <p:spPr>
          <a:xfrm>
            <a:off x="0" y="916477"/>
            <a:ext cx="9821991" cy="3674652"/>
          </a:xfrm>
        </p:spPr>
        <p:txBody>
          <a:bodyPr anchor="t" anchorCtr="0">
            <a:normAutofit fontScale="77500" lnSpcReduction="20000"/>
          </a:bodyPr>
          <a:lstStyle/>
          <a:p>
            <a:pPr lvl="1"/>
            <a:r>
              <a:rPr lang="en-US" sz="2400" dirty="0"/>
              <a:t>Data acquisition program written in python for PC </a:t>
            </a:r>
          </a:p>
          <a:p>
            <a:pPr lvl="2">
              <a:buFont typeface="Wingdings" panose="05000000000000000000" pitchFamily="2" charset="2"/>
              <a:buChar char="ü"/>
            </a:pPr>
            <a:r>
              <a:rPr lang="en-US" sz="2200" dirty="0">
                <a:solidFill>
                  <a:srgbClr val="FF0000"/>
                </a:solidFill>
              </a:rPr>
              <a:t>https://github.com/drajnauth/uC_Console</a:t>
            </a:r>
          </a:p>
          <a:p>
            <a:pPr lvl="1"/>
            <a:r>
              <a:rPr lang="en-US" sz="2400" dirty="0"/>
              <a:t>Used to acquire and plot data from a microcontroller</a:t>
            </a:r>
          </a:p>
          <a:p>
            <a:pPr lvl="1"/>
            <a:r>
              <a:rPr lang="en-US" sz="2400" dirty="0"/>
              <a:t>Data is needs to be written to serial console in a specific format</a:t>
            </a:r>
          </a:p>
          <a:p>
            <a:pPr lvl="2"/>
            <a:r>
              <a:rPr lang="en-US" sz="2200" dirty="0"/>
              <a:t>Data to be captures has “#” at start of line</a:t>
            </a:r>
          </a:p>
          <a:p>
            <a:pPr lvl="2"/>
            <a:r>
              <a:rPr lang="en-US" sz="2200" dirty="0"/>
              <a:t>Finish data set with a “|”</a:t>
            </a:r>
          </a:p>
          <a:p>
            <a:pPr lvl="2"/>
            <a:r>
              <a:rPr lang="en-US" sz="2200" dirty="0"/>
              <a:t>Create a new series with a “=“</a:t>
            </a:r>
          </a:p>
          <a:p>
            <a:pPr lvl="1"/>
            <a:r>
              <a:rPr lang="en-US" sz="2400" dirty="0"/>
              <a:t>Currently supports </a:t>
            </a:r>
          </a:p>
          <a:p>
            <a:pPr lvl="2"/>
            <a:r>
              <a:rPr lang="en-US" sz="2200" dirty="0"/>
              <a:t>Plot after all data received: x-y plots, s-x-y series</a:t>
            </a:r>
          </a:p>
          <a:p>
            <a:pPr lvl="2"/>
            <a:r>
              <a:rPr lang="en-US" sz="2200" dirty="0"/>
              <a:t>Plot as data arrives (live plot): y, x-y, s-x-y</a:t>
            </a:r>
          </a:p>
          <a:p>
            <a:pPr lvl="1"/>
            <a:endParaRPr lang="en-US" sz="2400" dirty="0"/>
          </a:p>
          <a:p>
            <a:pPr lvl="1"/>
            <a:endParaRPr lang="en-US" sz="2400" dirty="0"/>
          </a:p>
        </p:txBody>
      </p:sp>
      <p:pic>
        <p:nvPicPr>
          <p:cNvPr id="5" name="Picture 4">
            <a:extLst>
              <a:ext uri="{FF2B5EF4-FFF2-40B4-BE49-F238E27FC236}">
                <a16:creationId xmlns:a16="http://schemas.microsoft.com/office/drawing/2014/main" id="{08962C8F-2BF3-1293-10CC-9F4C49D0FF25}"/>
              </a:ext>
            </a:extLst>
          </p:cNvPr>
          <p:cNvPicPr>
            <a:picLocks noChangeAspect="1"/>
          </p:cNvPicPr>
          <p:nvPr/>
        </p:nvPicPr>
        <p:blipFill>
          <a:blip r:embed="rId2"/>
          <a:stretch>
            <a:fillRect/>
          </a:stretch>
        </p:blipFill>
        <p:spPr>
          <a:xfrm>
            <a:off x="7135252" y="916477"/>
            <a:ext cx="5056748" cy="4594793"/>
          </a:xfrm>
          <a:prstGeom prst="rect">
            <a:avLst/>
          </a:prstGeom>
        </p:spPr>
      </p:pic>
      <p:pic>
        <p:nvPicPr>
          <p:cNvPr id="6" name="Picture 5">
            <a:extLst>
              <a:ext uri="{FF2B5EF4-FFF2-40B4-BE49-F238E27FC236}">
                <a16:creationId xmlns:a16="http://schemas.microsoft.com/office/drawing/2014/main" id="{0A087806-3E0F-858C-7C39-FEDD10E808C8}"/>
              </a:ext>
            </a:extLst>
          </p:cNvPr>
          <p:cNvPicPr>
            <a:picLocks noChangeAspect="1"/>
          </p:cNvPicPr>
          <p:nvPr/>
        </p:nvPicPr>
        <p:blipFill>
          <a:blip r:embed="rId3"/>
          <a:stretch>
            <a:fillRect/>
          </a:stretch>
        </p:blipFill>
        <p:spPr>
          <a:xfrm>
            <a:off x="656304" y="4428731"/>
            <a:ext cx="2860269" cy="2429270"/>
          </a:xfrm>
          <a:prstGeom prst="rect">
            <a:avLst/>
          </a:prstGeom>
        </p:spPr>
      </p:pic>
      <p:pic>
        <p:nvPicPr>
          <p:cNvPr id="7" name="Picture 6">
            <a:extLst>
              <a:ext uri="{FF2B5EF4-FFF2-40B4-BE49-F238E27FC236}">
                <a16:creationId xmlns:a16="http://schemas.microsoft.com/office/drawing/2014/main" id="{3DE7D998-E30C-87EB-37CA-2276CAF26FB4}"/>
              </a:ext>
            </a:extLst>
          </p:cNvPr>
          <p:cNvPicPr>
            <a:picLocks noChangeAspect="1"/>
          </p:cNvPicPr>
          <p:nvPr/>
        </p:nvPicPr>
        <p:blipFill>
          <a:blip r:embed="rId4"/>
          <a:stretch>
            <a:fillRect/>
          </a:stretch>
        </p:blipFill>
        <p:spPr>
          <a:xfrm>
            <a:off x="3656690" y="4428731"/>
            <a:ext cx="2860269" cy="2444787"/>
          </a:xfrm>
          <a:prstGeom prst="rect">
            <a:avLst/>
          </a:prstGeom>
        </p:spPr>
      </p:pic>
      <p:sp>
        <p:nvSpPr>
          <p:cNvPr id="8" name="TextBox 7">
            <a:extLst>
              <a:ext uri="{FF2B5EF4-FFF2-40B4-BE49-F238E27FC236}">
                <a16:creationId xmlns:a16="http://schemas.microsoft.com/office/drawing/2014/main" id="{D4B048D7-A82F-99BD-C9A5-B70C3F01551B}"/>
              </a:ext>
            </a:extLst>
          </p:cNvPr>
          <p:cNvSpPr txBox="1"/>
          <p:nvPr/>
        </p:nvSpPr>
        <p:spPr>
          <a:xfrm>
            <a:off x="1267052" y="5643366"/>
            <a:ext cx="487634" cy="369332"/>
          </a:xfrm>
          <a:prstGeom prst="rect">
            <a:avLst/>
          </a:prstGeom>
          <a:noFill/>
        </p:spPr>
        <p:txBody>
          <a:bodyPr wrap="none" rtlCol="0">
            <a:spAutoFit/>
          </a:bodyPr>
          <a:lstStyle/>
          <a:p>
            <a:r>
              <a:rPr lang="en-US" dirty="0">
                <a:solidFill>
                  <a:srgbClr val="FF0000"/>
                </a:solidFill>
              </a:rPr>
              <a:t>X-Y</a:t>
            </a:r>
          </a:p>
        </p:txBody>
      </p:sp>
      <p:sp>
        <p:nvSpPr>
          <p:cNvPr id="9" name="TextBox 8">
            <a:extLst>
              <a:ext uri="{FF2B5EF4-FFF2-40B4-BE49-F238E27FC236}">
                <a16:creationId xmlns:a16="http://schemas.microsoft.com/office/drawing/2014/main" id="{431462F7-7017-91C3-96DD-5076E14F007B}"/>
              </a:ext>
            </a:extLst>
          </p:cNvPr>
          <p:cNvSpPr txBox="1"/>
          <p:nvPr/>
        </p:nvSpPr>
        <p:spPr>
          <a:xfrm>
            <a:off x="4754842" y="5362991"/>
            <a:ext cx="663964" cy="369332"/>
          </a:xfrm>
          <a:prstGeom prst="rect">
            <a:avLst/>
          </a:prstGeom>
          <a:noFill/>
        </p:spPr>
        <p:txBody>
          <a:bodyPr wrap="none" rtlCol="0">
            <a:spAutoFit/>
          </a:bodyPr>
          <a:lstStyle/>
          <a:p>
            <a:r>
              <a:rPr lang="en-US" dirty="0">
                <a:solidFill>
                  <a:srgbClr val="FF0000"/>
                </a:solidFill>
              </a:rPr>
              <a:t>S-X-Y</a:t>
            </a:r>
          </a:p>
        </p:txBody>
      </p:sp>
      <p:sp>
        <p:nvSpPr>
          <p:cNvPr id="4" name="TextBox 3">
            <a:extLst>
              <a:ext uri="{FF2B5EF4-FFF2-40B4-BE49-F238E27FC236}">
                <a16:creationId xmlns:a16="http://schemas.microsoft.com/office/drawing/2014/main" id="{D87E35F6-1FD1-28B3-5167-741927899C06}"/>
              </a:ext>
            </a:extLst>
          </p:cNvPr>
          <p:cNvSpPr txBox="1"/>
          <p:nvPr/>
        </p:nvSpPr>
        <p:spPr>
          <a:xfrm>
            <a:off x="7328079" y="6012698"/>
            <a:ext cx="4043094" cy="369332"/>
          </a:xfrm>
          <a:prstGeom prst="rect">
            <a:avLst/>
          </a:prstGeom>
          <a:noFill/>
        </p:spPr>
        <p:txBody>
          <a:bodyPr wrap="none" rtlCol="0">
            <a:spAutoFit/>
          </a:bodyPr>
          <a:lstStyle/>
          <a:p>
            <a:r>
              <a:rPr lang="en-US" b="1" dirty="0">
                <a:solidFill>
                  <a:srgbClr val="FFC000"/>
                </a:solidFill>
                <a:effectLst>
                  <a:outerShdw blurRad="38100" dist="38100" dir="2700000" algn="tl">
                    <a:srgbClr val="000000">
                      <a:alpha val="43137"/>
                    </a:srgbClr>
                  </a:outerShdw>
                </a:effectLst>
              </a:rPr>
              <a:t>YOU MUST PROGRAM </a:t>
            </a:r>
            <a:r>
              <a:rPr lang="en-US" b="1" dirty="0" err="1">
                <a:solidFill>
                  <a:srgbClr val="FFC000"/>
                </a:solidFill>
                <a:effectLst>
                  <a:outerShdw blurRad="38100" dist="38100" dir="2700000" algn="tl">
                    <a:srgbClr val="000000">
                      <a:alpha val="43137"/>
                    </a:srgbClr>
                  </a:outerShdw>
                </a:effectLst>
              </a:rPr>
              <a:t>uC</a:t>
            </a:r>
            <a:r>
              <a:rPr lang="en-US" b="1" dirty="0">
                <a:solidFill>
                  <a:srgbClr val="FFC000"/>
                </a:solidFill>
                <a:effectLst>
                  <a:outerShdw blurRad="38100" dist="38100" dir="2700000" algn="tl">
                    <a:srgbClr val="000000">
                      <a:alpha val="43137"/>
                    </a:srgbClr>
                  </a:outerShdw>
                </a:effectLst>
              </a:rPr>
              <a:t> TO SEND DATA</a:t>
            </a:r>
          </a:p>
        </p:txBody>
      </p:sp>
    </p:spTree>
    <p:extLst>
      <p:ext uri="{BB962C8B-B14F-4D97-AF65-F5344CB8AC3E}">
        <p14:creationId xmlns:p14="http://schemas.microsoft.com/office/powerpoint/2010/main" val="2233030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3696</TotalTime>
  <Words>5413</Words>
  <Application>Microsoft Office PowerPoint</Application>
  <PresentationFormat>Widescreen</PresentationFormat>
  <Paragraphs>651</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Consolas</vt:lpstr>
      <vt:lpstr>Wingdings</vt:lpstr>
      <vt:lpstr>Celestial</vt:lpstr>
      <vt:lpstr>NPN-NMOS Transistor tracer</vt:lpstr>
      <vt:lpstr>The problem</vt:lpstr>
      <vt:lpstr>AGENDA</vt:lpstr>
      <vt:lpstr>TRANSISTOR TRACER V1 evolution</vt:lpstr>
      <vt:lpstr>How it works</vt:lpstr>
      <vt:lpstr>SCHEMATIC</vt:lpstr>
      <vt:lpstr>version 1: Speeds and feeds</vt:lpstr>
      <vt:lpstr>PC Interface – python Microcontroller Console</vt:lpstr>
      <vt:lpstr>Microcontroller console</vt:lpstr>
      <vt:lpstr>Microcontroller console: connection</vt:lpstr>
      <vt:lpstr>Microcontroller console: usage</vt:lpstr>
      <vt:lpstr>HOW it works</vt:lpstr>
      <vt:lpstr>HOW it works</vt:lpstr>
      <vt:lpstr>CLI Manual</vt:lpstr>
      <vt:lpstr>Arduino software (firmware)</vt:lpstr>
      <vt:lpstr>Arduino IDE vs PLATForm.IO</vt:lpstr>
      <vt:lpstr>CLI Guide: SUMMARY</vt:lpstr>
      <vt:lpstr>CLI Guide: Calibration</vt:lpstr>
      <vt:lpstr>Calibration &amp; CONFIGURATION for Version 1</vt:lpstr>
      <vt:lpstr>Operation: SWEEPS</vt:lpstr>
      <vt:lpstr>Operation: NPN Sweeps</vt:lpstr>
      <vt:lpstr>Operation: N-CHANNEL enhancement mode MOSFET Sweeps</vt:lpstr>
      <vt:lpstr>Operation: diode Sweeps</vt:lpstr>
      <vt:lpstr>Operation: custom sweeps</vt:lpstr>
      <vt:lpstr>Operation: custom sweeps</vt:lpstr>
      <vt:lpstr>Operation: EEPROM MANAGEMENT</vt:lpstr>
      <vt:lpstr>Operation: MISC MANAGEMENT</vt:lpstr>
      <vt:lpstr>Measurements of NPN BJT Transistors</vt:lpstr>
      <vt:lpstr>If you are looking for a TUTORIAL…</vt:lpstr>
      <vt:lpstr>transconductance</vt:lpstr>
      <vt:lpstr>Transistor operation</vt:lpstr>
      <vt:lpstr>Transistor regions: voltage &amp; current</vt:lpstr>
      <vt:lpstr>Transistor REGIONS: Current</vt:lpstr>
      <vt:lpstr>Transistor REGIONS: voltage</vt:lpstr>
      <vt:lpstr>NPN Plots</vt:lpstr>
      <vt:lpstr>NPN Plots</vt:lpstr>
      <vt:lpstr>Measurements of diodes and BJT devices</vt:lpstr>
      <vt:lpstr>DIODE PLOTS: 1N914</vt:lpstr>
      <vt:lpstr>DIODE PLOTS: 1n752 (5.6Z)</vt:lpstr>
      <vt:lpstr>PowerPoint Presentation</vt:lpstr>
      <vt:lpstr>2N2222A</vt:lpstr>
      <vt:lpstr>2n3904</vt:lpstr>
      <vt:lpstr>BC337</vt:lpstr>
      <vt:lpstr>2N2219A</vt:lpstr>
      <vt:lpstr>BD139</vt:lpstr>
      <vt:lpstr>BD139</vt:lpstr>
      <vt:lpstr>2N3050</vt:lpstr>
      <vt:lpstr>2sc5706</vt:lpstr>
      <vt:lpstr>Measurements of n-channel enhancement MODE mosfets</vt:lpstr>
      <vt:lpstr>Transistor operation</vt:lpstr>
      <vt:lpstr>NMOS MOSFETS</vt:lpstr>
      <vt:lpstr>MOSFET REGIONS: voltage</vt:lpstr>
      <vt:lpstr>MOSFETS</vt:lpstr>
      <vt:lpstr>NMOS Plots</vt:lpstr>
      <vt:lpstr>2n7000</vt:lpstr>
      <vt:lpstr>BS170</vt:lpstr>
      <vt:lpstr>IRF510</vt:lpstr>
      <vt:lpstr>IRFZ20</vt:lpstr>
      <vt:lpstr>RD16HHF1</vt:lpstr>
      <vt:lpstr>Issues</vt:lpstr>
      <vt:lpstr>Version 2</vt:lpstr>
      <vt:lpstr>version 2: Speeds and feeds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OSEAD (One SATurday evening at Dave’s)</dc:title>
  <dc:creator>Dave Rajnauth</dc:creator>
  <cp:lastModifiedBy>Dave Rajnauth</cp:lastModifiedBy>
  <cp:revision>84</cp:revision>
  <dcterms:created xsi:type="dcterms:W3CDTF">2022-06-13T13:03:17Z</dcterms:created>
  <dcterms:modified xsi:type="dcterms:W3CDTF">2023-03-27T21:38:12Z</dcterms:modified>
</cp:coreProperties>
</file>